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6"/>
  </p:notesMasterIdLst>
  <p:sldIdLst>
    <p:sldId id="256" r:id="rId2"/>
    <p:sldId id="268" r:id="rId3"/>
    <p:sldId id="269" r:id="rId4"/>
    <p:sldId id="266" r:id="rId5"/>
    <p:sldId id="270" r:id="rId6"/>
    <p:sldId id="271" r:id="rId7"/>
    <p:sldId id="265" r:id="rId8"/>
    <p:sldId id="267" r:id="rId9"/>
    <p:sldId id="277" r:id="rId10"/>
    <p:sldId id="272" r:id="rId11"/>
    <p:sldId id="275" r:id="rId12"/>
    <p:sldId id="276" r:id="rId13"/>
    <p:sldId id="273" r:id="rId14"/>
    <p:sldId id="274" r:id="rId15"/>
  </p:sldIdLst>
  <p:sldSz cx="6859588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8D36"/>
    <a:srgbClr val="EC40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67" autoAdjust="0"/>
    <p:restoredTop sz="94636" autoAdjust="0"/>
  </p:normalViewPr>
  <p:slideViewPr>
    <p:cSldViewPr>
      <p:cViewPr varScale="1">
        <p:scale>
          <a:sx n="99" d="100"/>
          <a:sy n="99" d="100"/>
        </p:scale>
        <p:origin x="-1896" y="-84"/>
      </p:cViewPr>
      <p:guideLst>
        <p:guide orient="horz" pos="2160"/>
        <p:guide pos="2161"/>
      </p:guideLst>
    </p:cSldViewPr>
  </p:slideViewPr>
  <p:outlineViewPr>
    <p:cViewPr>
      <p:scale>
        <a:sx n="33" d="100"/>
        <a:sy n="33" d="100"/>
      </p:scale>
      <p:origin x="0" y="1300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C9EE8D-C756-4860-94B4-3E55C65195B2}" type="datetimeFigureOut">
              <a:rPr lang="fi-FI" smtClean="0"/>
              <a:t>7.3.2014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21F05-D370-44E5-A44B-34F723D4A30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45223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vimeo.com/apogeeoy/review/59640158/8f9a2f84fb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i-FI" dirty="0" smtClean="0">
                <a:hlinkClick r:id="rId3"/>
              </a:rPr>
              <a:t>http://vimeo.com/apogeeoy/review/59640158/8f9a2f84fb</a:t>
            </a:r>
            <a:endParaRPr lang="fi-FI" dirty="0" smtClean="0"/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47014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6859588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7.3.2014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612" y="3886200"/>
            <a:ext cx="4801712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469" y="2007889"/>
            <a:ext cx="583065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7.3.2014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3201" y="274639"/>
            <a:ext cx="1543407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80" y="274639"/>
            <a:ext cx="451589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7.3.2014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16851" y="715963"/>
            <a:ext cx="5827078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516851" y="2003426"/>
            <a:ext cx="2856971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3484576" y="2003426"/>
            <a:ext cx="2859353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1714897" y="6551614"/>
            <a:ext cx="3322613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5091101" y="6551614"/>
            <a:ext cx="1095231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514469" y="6551614"/>
            <a:ext cx="114326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20077060"/>
      </p:ext>
    </p:extLst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06" y="274638"/>
            <a:ext cx="5944976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7.3.2014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306" y="1600200"/>
            <a:ext cx="5944976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06" y="4962526"/>
            <a:ext cx="5915204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306" y="3462339"/>
            <a:ext cx="5915204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7.3.2014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306" y="1600200"/>
            <a:ext cx="2800998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601284" y="1600200"/>
            <a:ext cx="2800998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06" y="274638"/>
            <a:ext cx="5944976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7.3.2014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601284" y="2209800"/>
            <a:ext cx="2800998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306" y="2209800"/>
            <a:ext cx="2800998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06" y="274638"/>
            <a:ext cx="594497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306" y="1600200"/>
            <a:ext cx="2800998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01284" y="1600200"/>
            <a:ext cx="2800998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7.3.2014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06" y="274638"/>
            <a:ext cx="5944976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7.3.2014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7.3.2014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972488" y="1447800"/>
            <a:ext cx="3486957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592" y="1447800"/>
            <a:ext cx="2229366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9592" y="2547892"/>
            <a:ext cx="2229366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7.3.2014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958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06" y="1447800"/>
            <a:ext cx="2229366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93817" y="1447800"/>
            <a:ext cx="256548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306" y="2547891"/>
            <a:ext cx="2229366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7.3.2014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6859588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306" y="274638"/>
            <a:ext cx="5944976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306" y="1600201"/>
            <a:ext cx="594497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7242" y="6356351"/>
            <a:ext cx="11432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46B9558F-F00E-4BB8-81D2-6D9589323C1C}" type="datetimeFigureOut">
              <a:rPr lang="fi-FI" smtClean="0"/>
              <a:t>7.3.2014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306" y="6356351"/>
            <a:ext cx="2172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59160" y="6356351"/>
            <a:ext cx="7431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spiraatio.mediaparkki.com/wp-content/uploads/2013/02/cd2-logo-milla-moilanen.png" TargetMode="External"/><Relationship Id="rId3" Type="http://schemas.openxmlformats.org/officeDocument/2006/relationships/hyperlink" Target="http://www.google.fi/url?sa=i&amp;rct=j&amp;q=ipad&amp;source=images&amp;cd=&amp;cad=rja&amp;docid=K_6rpiX72Sd9hM&amp;tbnid=AqcrqfxywysXVM:&amp;ved=0CAUQjRw&amp;url=http://www.apple.com/fi/support/products/ipad.html&amp;ei=r7hKUZOmNI7GtAbc24GwCQ&amp;bvm=bv.44158598,d.Yms&amp;psig=AFQjCNHLJ7sa0lQzzlihdwdiIxR685UtcA&amp;ust=1363937826765017" TargetMode="Externa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fi/url?sa=i&amp;rct=j&amp;q=susanna+tikkanen+laulua+kaikille&amp;source=images&amp;cd=&amp;cad=rja&amp;docid=al66mkIxhfgWDM&amp;tbnid=764lC4hQzweM8M:&amp;ved=0CAUQjRw&amp;url=http://www.metropolia.fi/ajankohtaista/uutiset/?tx_ttnews%5Btt_news%5D%3D3948%26cHash%3D95b5644005f0364f2113d365bae4acc6&amp;ei=h7hKUfTNMcTmtQbQg4G4DQ&amp;bvm=bv.44158598,d.Yms&amp;psig=AFQjCNGKmBRKQA6bcoW3WW2S8ov__dS3LA&amp;ust=1363937743086218" TargetMode="External"/><Relationship Id="rId5" Type="http://schemas.openxmlformats.org/officeDocument/2006/relationships/hyperlink" Target="http://www.metropolia.fi/ajankohtaista/uutiset/?tx_ttnews%5btt_news%5d=3948&amp;cHash=95b5644005f0364f2113d365bae4acc6" TargetMode="External"/><Relationship Id="rId4" Type="http://schemas.openxmlformats.org/officeDocument/2006/relationships/image" Target="../media/image7.jpeg"/><Relationship Id="rId9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vimeo.com/apogeeoy/review/59640158/8f9a2f84fb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dl.dropbox.com/u/100913557/yll%C3%A4tyspeli.m4v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l.dropbox.com/u/100913557/yll%C3%A4tyspeli.m4v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fi/url?sa=i&amp;rct=j&amp;q=&amp;esrc=s&amp;frm=1&amp;source=images&amp;cd=&amp;cad=rja&amp;docid=fLNrYSZSoDiQuM&amp;tbnid=9t5PI1AFUCe43M:&amp;ved=0CAUQjRw&amp;url=http://www.tracyandmatt.co.uk/tesco-mobile-phone-shops-to-pop-up-on-every-high-s/&amp;ei=I4rOUtnSCe-10QWbrYCoAQ&amp;bvm=bv.59026428,d.bGE&amp;psig=AFQjCNHjIsZt_qIGJjaAVxKf4WLUUXdNig&amp;ust=138935376650628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vimeo.com/m/43038579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482" y="2228850"/>
            <a:ext cx="5830650" cy="1470025"/>
          </a:xfrm>
        </p:spPr>
        <p:txBody>
          <a:bodyPr/>
          <a:lstStyle/>
          <a:p>
            <a:r>
              <a:rPr lang="en-US" sz="2800" b="1" dirty="0" smtClean="0"/>
              <a:t>MINNO</a:t>
            </a:r>
            <a:r>
              <a:rPr lang="en-US" sz="2800" b="1" dirty="0" smtClean="0"/>
              <a:t>® </a:t>
            </a:r>
            <a:r>
              <a:rPr lang="en-US" sz="2800" b="1" dirty="0" err="1" smtClean="0"/>
              <a:t>Innovaatioprojekti</a:t>
            </a:r>
            <a:r>
              <a:rPr lang="fi-FI" sz="2800" dirty="0"/>
              <a:t/>
            </a:r>
            <a:br>
              <a:rPr lang="fi-FI" sz="2800" dirty="0"/>
            </a:br>
            <a:r>
              <a:rPr lang="fi-FI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fi-FI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fi-FI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Picture 7" descr="http://www.metropolia.fi/fileadmin/template/aineistopankki/materiaali/tunnukset/verkkoon/Metropolia_RGB_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94" b="100000" l="106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1674"/>
          <a:stretch/>
        </p:blipFill>
        <p:spPr bwMode="auto">
          <a:xfrm>
            <a:off x="-33437" y="116632"/>
            <a:ext cx="1625047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914612" y="3886200"/>
            <a:ext cx="5035462" cy="910952"/>
          </a:xfrm>
        </p:spPr>
        <p:txBody>
          <a:bodyPr>
            <a:noAutofit/>
          </a:bodyPr>
          <a:lstStyle/>
          <a:p>
            <a:r>
              <a:rPr lang="en-US" sz="1600" dirty="0"/>
              <a:t> </a:t>
            </a:r>
            <a:r>
              <a:rPr lang="fi-FI" sz="1600" dirty="0" smtClean="0"/>
              <a:t>Esimerkkejä työelämästä ja kouluelämästä</a:t>
            </a:r>
            <a:endParaRPr lang="fi-FI" sz="1600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6859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1076325"/>
            <a:ext cx="6859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				</a:t>
            </a:r>
            <a:endParaRPr kumimoji="0" lang="fi-F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1771650"/>
            <a:ext cx="6859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3286125"/>
            <a:ext cx="6859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83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Kaupallistettu keksintö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i-FI" dirty="0" smtClean="0"/>
              <a:t>Millä hetkellä keksinnöstä tuli innovaatio</a:t>
            </a:r>
            <a:endParaRPr lang="fi-FI" dirty="0" smtClean="0"/>
          </a:p>
          <a:p>
            <a:r>
              <a:rPr lang="fi-FI" dirty="0" smtClean="0"/>
              <a:t>Mitkä ovat keksijän oikeudet?</a:t>
            </a:r>
          </a:p>
          <a:p>
            <a:r>
              <a:rPr lang="fi-FI" dirty="0" smtClean="0"/>
              <a:t>Mitä sitten tapahtui: </a:t>
            </a:r>
            <a:r>
              <a:rPr lang="fi-FI" dirty="0" err="1" smtClean="0"/>
              <a:t>inkrementaaliset</a:t>
            </a:r>
            <a:r>
              <a:rPr lang="fi-FI" dirty="0" smtClean="0"/>
              <a:t> keksinnöt…</a:t>
            </a:r>
            <a:endParaRPr lang="fi-FI" dirty="0"/>
          </a:p>
          <a:p>
            <a:r>
              <a:rPr lang="fi-FI" dirty="0" smtClean="0"/>
              <a:t>&gt;&gt; laiton lataaminen &gt;&gt; ladattavat ja </a:t>
            </a:r>
            <a:r>
              <a:rPr lang="fi-FI" dirty="0" err="1" smtClean="0"/>
              <a:t>streamattavat</a:t>
            </a:r>
            <a:r>
              <a:rPr lang="fi-FI" dirty="0" smtClean="0"/>
              <a:t> sisällöt &gt;&gt; </a:t>
            </a:r>
            <a:r>
              <a:rPr lang="fi-FI" dirty="0" err="1" smtClean="0"/>
              <a:t>Netflix</a:t>
            </a:r>
            <a:r>
              <a:rPr lang="fi-FI" dirty="0" smtClean="0"/>
              <a:t> &gt;&gt; </a:t>
            </a:r>
            <a:r>
              <a:rPr lang="fi-FI" dirty="0" err="1" smtClean="0"/>
              <a:t>Netflix</a:t>
            </a:r>
            <a:r>
              <a:rPr lang="fi-FI" dirty="0" smtClean="0"/>
              <a:t> toimii hyvin kännykällä &gt;&gt; </a:t>
            </a:r>
            <a:r>
              <a:rPr lang="fi-FI" dirty="0" err="1" smtClean="0"/>
              <a:t>wearable</a:t>
            </a:r>
            <a:r>
              <a:rPr lang="fi-FI" dirty="0" smtClean="0"/>
              <a:t> </a:t>
            </a:r>
            <a:r>
              <a:rPr lang="fi-FI" dirty="0" err="1" smtClean="0"/>
              <a:t>screens</a:t>
            </a:r>
            <a:r>
              <a:rPr lang="fi-FI" dirty="0" smtClean="0"/>
              <a:t>.. </a:t>
            </a:r>
            <a:r>
              <a:rPr lang="fi-FI" dirty="0" err="1" smtClean="0"/>
              <a:t>Wearable</a:t>
            </a:r>
            <a:r>
              <a:rPr lang="fi-FI" dirty="0" smtClean="0"/>
              <a:t> </a:t>
            </a:r>
            <a:r>
              <a:rPr lang="fi-FI" dirty="0" err="1" smtClean="0"/>
              <a:t>movies</a:t>
            </a:r>
            <a:r>
              <a:rPr lang="fi-FI" dirty="0" smtClean="0"/>
              <a:t>…. Mitä seuraavaksi?</a:t>
            </a:r>
          </a:p>
          <a:p>
            <a:endParaRPr lang="fi-FI" dirty="0"/>
          </a:p>
          <a:p>
            <a:endParaRPr lang="fi-FI" dirty="0" smtClean="0"/>
          </a:p>
          <a:p>
            <a:r>
              <a:rPr lang="fi-FI" dirty="0" smtClean="0"/>
              <a:t>Useimmiten </a:t>
            </a:r>
            <a:r>
              <a:rPr lang="fi-FI" dirty="0" err="1" smtClean="0"/>
              <a:t>inkrementaaliset</a:t>
            </a:r>
            <a:r>
              <a:rPr lang="fi-FI" dirty="0" smtClean="0"/>
              <a:t> innovaatiot ovat </a:t>
            </a:r>
            <a:r>
              <a:rPr lang="fi-FI" dirty="0" err="1" smtClean="0"/>
              <a:t>kananttavampia</a:t>
            </a:r>
            <a:r>
              <a:rPr lang="fi-FI" dirty="0" smtClean="0"/>
              <a:t> ja hyödyllisempiä!</a:t>
            </a:r>
          </a:p>
        </p:txBody>
      </p:sp>
    </p:spTree>
    <p:extLst>
      <p:ext uri="{BB962C8B-B14F-4D97-AF65-F5344CB8AC3E}">
        <p14:creationId xmlns:p14="http://schemas.microsoft.com/office/powerpoint/2010/main" val="424144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ages.apple.com/euro/support/products/images/ipad-hero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286" y="134067"/>
            <a:ext cx="2521121" cy="194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cs typeface="Tahoma" pitchFamily="34" charset="0"/>
              </a:rPr>
              <a:t>Laulunopetussovellus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95461" y="1609886"/>
            <a:ext cx="5830650" cy="3948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Haaste: Koulujen musiikinopettajilla </a:t>
            </a:r>
          </a:p>
          <a:p>
            <a:pPr marL="0" indent="0">
              <a:buNone/>
              <a:defRPr/>
            </a:pPr>
            <a:r>
              <a:rPr lang="fi-FI" sz="1800" dirty="0">
                <a:cs typeface="Tahoma" pitchFamily="34" charset="0"/>
              </a:rPr>
              <a:t>	</a:t>
            </a:r>
            <a:r>
              <a:rPr lang="fi-FI" sz="1800" dirty="0" smtClean="0">
                <a:cs typeface="Tahoma" pitchFamily="34" charset="0"/>
              </a:rPr>
              <a:t>ei ole riittävää tietotaitoa ja välineitä opettaa laulua</a:t>
            </a:r>
          </a:p>
          <a:p>
            <a:pPr>
              <a:defRPr/>
            </a:pPr>
            <a:r>
              <a:rPr lang="fi-FI" sz="1800" dirty="0"/>
              <a:t>Laulua kaikille! </a:t>
            </a:r>
            <a:r>
              <a:rPr lang="fi-FI" sz="1800" dirty="0" smtClean="0"/>
              <a:t>&gt; ensimmäinen </a:t>
            </a:r>
            <a:r>
              <a:rPr lang="fi-FI" sz="1800" dirty="0"/>
              <a:t>suomenkielinen digitaalisessa muodossa oleva kattava opetusmateriaalikokonaisuus laulunopetukseen. Materiaali on suunnattu ja suunniteltu peruskouluikäisten 7-12 </a:t>
            </a:r>
            <a:r>
              <a:rPr lang="fi-FI" sz="1800" dirty="0" err="1"/>
              <a:t>vuotiaiden</a:t>
            </a:r>
            <a:r>
              <a:rPr lang="fi-FI" sz="1800" dirty="0"/>
              <a:t> lasten opetukseen. </a:t>
            </a:r>
            <a:endParaRPr lang="fi-FI" sz="1800" dirty="0" smtClean="0"/>
          </a:p>
          <a:p>
            <a:pPr>
              <a:defRPr/>
            </a:pPr>
            <a:r>
              <a:rPr lang="fi-FI" sz="1800" dirty="0" err="1" smtClean="0"/>
              <a:t>Mobiilisovellus</a:t>
            </a:r>
            <a:r>
              <a:rPr lang="fi-FI" sz="1800" dirty="0"/>
              <a:t>, joka sisältää musiikkia, videoita ja tekstiä </a:t>
            </a:r>
            <a:r>
              <a:rPr lang="fi-FI" sz="1800" dirty="0" smtClean="0"/>
              <a:t>ja helppo</a:t>
            </a:r>
            <a:r>
              <a:rPr lang="fi-FI" sz="1800" dirty="0"/>
              <a:t>, intuitiivinen, mielenkiintoinen ja hauska.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Musiikkipedagogi, graafikko, musiikin tuottaja, videoiden tuottaja, koodaaja, markkinointi/myynti</a:t>
            </a:r>
          </a:p>
          <a:p>
            <a:pPr>
              <a:defRPr/>
            </a:pPr>
            <a:r>
              <a:rPr lang="fi-FI" sz="1800" dirty="0">
                <a:cs typeface="Tahoma" pitchFamily="34" charset="0"/>
              </a:rPr>
              <a:t>Yhteistyökumppani: </a:t>
            </a:r>
            <a:r>
              <a:rPr lang="fi-FI" sz="1800" dirty="0" smtClean="0">
                <a:cs typeface="Tahoma" pitchFamily="34" charset="0"/>
              </a:rPr>
              <a:t>ei ole, syntynyt opiskelijoiden työelämässä löytämästä tarpeesta</a:t>
            </a:r>
            <a:endParaRPr lang="fi-FI" sz="1800" dirty="0">
              <a:cs typeface="Tahoma" pitchFamily="34" charset="0"/>
            </a:endParaRPr>
          </a:p>
          <a:p>
            <a:pPr>
              <a:defRPr/>
            </a:pPr>
            <a:r>
              <a:rPr lang="fi-FI" sz="1800" dirty="0" err="1"/>
              <a:t>AVEKin</a:t>
            </a:r>
            <a:r>
              <a:rPr lang="fi-FI" sz="1800" dirty="0"/>
              <a:t> järjestämään </a:t>
            </a:r>
            <a:r>
              <a:rPr lang="fi-FI" sz="1800" dirty="0">
                <a:hlinkClick r:id="rId5"/>
              </a:rPr>
              <a:t>cd</a:t>
            </a:r>
            <a:r>
              <a:rPr lang="fi-FI" sz="1800" baseline="30000" dirty="0">
                <a:hlinkClick r:id="rId5"/>
              </a:rPr>
              <a:t>2</a:t>
            </a:r>
            <a:r>
              <a:rPr lang="fi-FI" sz="1800" dirty="0">
                <a:hlinkClick r:id="rId5"/>
              </a:rPr>
              <a:t> –</a:t>
            </a:r>
            <a:r>
              <a:rPr lang="fi-FI" sz="1800" dirty="0" err="1" smtClean="0">
                <a:hlinkClick r:id="rId5"/>
              </a:rPr>
              <a:t>pitchauskilpailun</a:t>
            </a:r>
            <a:r>
              <a:rPr lang="fi-FI" sz="1800" dirty="0" smtClean="0">
                <a:hlinkClick r:id="rId5"/>
              </a:rPr>
              <a:t> </a:t>
            </a:r>
            <a:r>
              <a:rPr lang="fi-FI" sz="1800" dirty="0" smtClean="0"/>
              <a:t>neljän parhaan joukossa 2500 e palkinto </a:t>
            </a:r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pic>
        <p:nvPicPr>
          <p:cNvPr id="1028" name="Picture 4" descr="http://www.metropolia.fi/uploads/pics/nuottiavain_01.pn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0847" y="105127"/>
            <a:ext cx="750267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inspiraatio.mediaparkki.com/wp-content/uploads/2013/02/cd2-logo-milla-moilanen-230x300.pn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078" y="105127"/>
            <a:ext cx="57520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659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Tuottaja auttaa kulttuurialaa kehittymään - myyntiosaaminen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12</a:t>
            </a:fld>
            <a:endParaRPr lang="fi-FI"/>
          </a:p>
        </p:txBody>
      </p:sp>
      <p:pic>
        <p:nvPicPr>
          <p:cNvPr id="5125" name="Picture 5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14" t="14230" r="18138" b="14414"/>
          <a:stretch/>
        </p:blipFill>
        <p:spPr bwMode="auto">
          <a:xfrm>
            <a:off x="390288" y="520262"/>
            <a:ext cx="5886917" cy="488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18818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Yllätyspeli kauppakeskuksessa</a:t>
            </a:r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13</a:t>
            </a:fld>
            <a:endParaRPr lang="fi-FI"/>
          </a:p>
        </p:txBody>
      </p:sp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504370" y="1638570"/>
            <a:ext cx="6093776" cy="4382220"/>
          </a:xfrm>
          <a:prstGeom prst="rect">
            <a:avLst/>
          </a:prstGeom>
        </p:spPr>
        <p:txBody>
          <a:bodyPr/>
          <a:lstStyle/>
          <a:p>
            <a:r>
              <a:rPr lang="fi-FI" sz="2000" dirty="0" smtClean="0"/>
              <a:t>Haaste: Kuinka mainostajat saavat huomiota kauppakeskuksessa mainostaulujen avulla</a:t>
            </a:r>
            <a:endParaRPr lang="fi-FI" sz="800" dirty="0"/>
          </a:p>
          <a:p>
            <a:r>
              <a:rPr lang="fi-FI" sz="2000" dirty="0" smtClean="0"/>
              <a:t>Opiskelijat tuottivat Kampin kauppakeskukselle Yllätyspeli –konseptin, jossa mainostaulujen käyttö laukaisee yllättäviä minikulttuuritapahtumia </a:t>
            </a:r>
          </a:p>
          <a:p>
            <a:r>
              <a:rPr lang="fi-FI" sz="2000" dirty="0" smtClean="0"/>
              <a:t>Opiskelijat tuottivat </a:t>
            </a:r>
            <a:r>
              <a:rPr lang="fi-FI" sz="2000" dirty="0" err="1" smtClean="0"/>
              <a:t>one</a:t>
            </a:r>
            <a:r>
              <a:rPr lang="fi-FI" sz="2000" dirty="0" smtClean="0"/>
              <a:t> </a:t>
            </a:r>
            <a:r>
              <a:rPr lang="fi-FI" sz="2000" dirty="0" err="1" smtClean="0"/>
              <a:t>pagerin</a:t>
            </a:r>
            <a:r>
              <a:rPr lang="fi-FI" sz="2000" dirty="0" smtClean="0"/>
              <a:t>, konseptiraudan</a:t>
            </a:r>
            <a:r>
              <a:rPr lang="fi-FI" sz="2000" dirty="0"/>
              <a:t>, </a:t>
            </a:r>
            <a:r>
              <a:rPr lang="fi-FI" sz="2000" dirty="0">
                <a:hlinkClick r:id="rId2"/>
              </a:rPr>
              <a:t>myyntivideo</a:t>
            </a:r>
            <a:r>
              <a:rPr lang="fi-FI" sz="2000" dirty="0"/>
              <a:t>n, </a:t>
            </a:r>
            <a:r>
              <a:rPr lang="fi-FI" sz="2000" dirty="0" err="1"/>
              <a:t>behind</a:t>
            </a:r>
            <a:r>
              <a:rPr lang="fi-FI" sz="2000" dirty="0"/>
              <a:t> the </a:t>
            </a:r>
            <a:r>
              <a:rPr lang="fi-FI" sz="2000" dirty="0" err="1"/>
              <a:t>scenes</a:t>
            </a:r>
            <a:r>
              <a:rPr lang="fi-FI" sz="2000" dirty="0"/>
              <a:t> -</a:t>
            </a:r>
            <a:r>
              <a:rPr lang="fi-FI" sz="2000" dirty="0" smtClean="0"/>
              <a:t>videon</a:t>
            </a:r>
          </a:p>
          <a:p>
            <a:r>
              <a:rPr lang="fi-FI" sz="2000" dirty="0" smtClean="0"/>
              <a:t>Mukana mediatekniikan insinöörejä, kulttuurituotannon, pop ja jazz musiikin sekä graafisen suunnittelun opiskelijat</a:t>
            </a:r>
          </a:p>
          <a:p>
            <a:r>
              <a:rPr lang="fi-FI" sz="2000" dirty="0" smtClean="0"/>
              <a:t>Toimeksiantajana </a:t>
            </a:r>
            <a:r>
              <a:rPr lang="fi-FI" sz="2000" dirty="0" err="1" smtClean="0"/>
              <a:t>ClearChannel</a:t>
            </a:r>
            <a:r>
              <a:rPr lang="fi-FI" sz="2000" dirty="0" smtClean="0"/>
              <a:t> &amp; Kampin kauppakeskus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16" t="23827" r="20285" b="18269"/>
          <a:stretch/>
        </p:blipFill>
        <p:spPr bwMode="auto">
          <a:xfrm>
            <a:off x="4810621" y="106880"/>
            <a:ext cx="1977699" cy="14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0738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56" t="8179" r="30046" b="6605"/>
          <a:stretch/>
        </p:blipFill>
        <p:spPr bwMode="auto">
          <a:xfrm>
            <a:off x="134665" y="476673"/>
            <a:ext cx="3108892" cy="57482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27" t="9300" r="30049" b="7310"/>
          <a:stretch/>
        </p:blipFill>
        <p:spPr bwMode="auto">
          <a:xfrm>
            <a:off x="3429794" y="476673"/>
            <a:ext cx="3179098" cy="57482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917552" y="6027004"/>
            <a:ext cx="3429794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i-FI" dirty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https://dl.dropbox.com/u/100913557/yll%C3%A4tyspeli.m4v</a:t>
            </a:r>
            <a:endParaRPr lang="fi-FI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52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Ongelma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4098" name="Picture 2" descr="http://www.tracyandmatt.co.uk/blogs/media/wp-content/uploads/2010/05/TescoPhoneShop.jpg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34" y="1556792"/>
            <a:ext cx="6528725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6831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Ideavaihe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i-FI" dirty="0" smtClean="0"/>
          </a:p>
          <a:p>
            <a:r>
              <a:rPr lang="fi-FI" dirty="0" smtClean="0"/>
              <a:t>Yrityksen sisäisiä vaiheita: yllättävä yhteys</a:t>
            </a:r>
            <a:endParaRPr lang="fi-FI" dirty="0" smtClean="0"/>
          </a:p>
          <a:p>
            <a:r>
              <a:rPr lang="fi-FI" dirty="0" smtClean="0"/>
              <a:t>Ulkoisia vaiheita: With </a:t>
            </a:r>
            <a:r>
              <a:rPr lang="fi-FI" dirty="0" smtClean="0"/>
              <a:t>Propaganda GEM in </a:t>
            </a:r>
            <a:r>
              <a:rPr lang="fi-FI" dirty="0" err="1" smtClean="0"/>
              <a:t>Switzerland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6280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Ratkaisu: elokuvia puhelimissa</a:t>
            </a:r>
            <a:endParaRPr lang="fi-FI" dirty="0"/>
          </a:p>
        </p:txBody>
      </p:sp>
      <p:pic>
        <p:nvPicPr>
          <p:cNvPr id="1026" name="ecxacf61b3d-c579-4030-a35d-971413c514e9" descr="10F496C0-911B-41F2-8639-D872F8CC716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" r="50000"/>
          <a:stretch/>
        </p:blipFill>
        <p:spPr bwMode="auto">
          <a:xfrm>
            <a:off x="1197546" y="1700808"/>
            <a:ext cx="4185902" cy="4512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311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Etsintävaiheita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Ongelmia ylitettäväksi:</a:t>
            </a:r>
            <a:r>
              <a:rPr lang="fi-FI" dirty="0" smtClean="0"/>
              <a:t>	</a:t>
            </a:r>
          </a:p>
          <a:p>
            <a:pPr lvl="1"/>
            <a:r>
              <a:rPr lang="fi-FI" dirty="0" smtClean="0"/>
              <a:t> </a:t>
            </a:r>
            <a:r>
              <a:rPr lang="fi-FI" dirty="0" smtClean="0"/>
              <a:t>Tekninen pakkaaminen</a:t>
            </a:r>
            <a:endParaRPr lang="fi-FI" dirty="0" smtClean="0"/>
          </a:p>
          <a:p>
            <a:pPr lvl="1"/>
            <a:r>
              <a:rPr lang="fi-FI" dirty="0" err="1" smtClean="0"/>
              <a:t>Muistikotin</a:t>
            </a:r>
            <a:r>
              <a:rPr lang="fi-FI" dirty="0" smtClean="0"/>
              <a:t> koko ja </a:t>
            </a:r>
            <a:r>
              <a:rPr lang="fi-FI" dirty="0" err="1" smtClean="0"/>
              <a:t>brändääminen</a:t>
            </a:r>
            <a:endParaRPr lang="fi-FI" dirty="0" smtClean="0"/>
          </a:p>
          <a:p>
            <a:pPr lvl="1"/>
            <a:r>
              <a:rPr lang="fi-FI" dirty="0" smtClean="0"/>
              <a:t>Elokuvaoikeudet ja sopimukset</a:t>
            </a:r>
            <a:endParaRPr lang="fi-FI" dirty="0" smtClean="0"/>
          </a:p>
          <a:p>
            <a:pPr lvl="1"/>
            <a:r>
              <a:rPr lang="fi-FI" dirty="0" smtClean="0"/>
              <a:t>Mainosmateriaalin, </a:t>
            </a:r>
            <a:r>
              <a:rPr lang="fi-FI" dirty="0" err="1" smtClean="0"/>
              <a:t>visuaaline</a:t>
            </a:r>
            <a:r>
              <a:rPr lang="fi-FI" dirty="0" smtClean="0"/>
              <a:t> tekijäoikeudet</a:t>
            </a:r>
            <a:endParaRPr lang="fi-FI" dirty="0" smtClean="0"/>
          </a:p>
          <a:p>
            <a:pPr lvl="1"/>
            <a:r>
              <a:rPr lang="fi-FI" dirty="0" err="1" smtClean="0"/>
              <a:t>Yhteisbrändääminen</a:t>
            </a:r>
            <a:endParaRPr lang="fi-FI" dirty="0" smtClean="0"/>
          </a:p>
          <a:p>
            <a:pPr lvl="1"/>
            <a:r>
              <a:rPr lang="fi-FI" dirty="0" smtClean="0"/>
              <a:t>Hinta</a:t>
            </a:r>
            <a:endParaRPr lang="fi-FI" dirty="0" smtClean="0"/>
          </a:p>
          <a:p>
            <a:pPr lvl="1"/>
            <a:r>
              <a:rPr lang="fi-FI" dirty="0" smtClean="0"/>
              <a:t>Pakkausten kielet ja kustannus</a:t>
            </a:r>
            <a:endParaRPr lang="fi-FI" dirty="0" smtClean="0"/>
          </a:p>
          <a:p>
            <a:pPr lvl="1"/>
            <a:r>
              <a:rPr lang="fi-FI" dirty="0" smtClean="0"/>
              <a:t>Jälleenmyyjien intressit</a:t>
            </a:r>
            <a:endParaRPr lang="fi-FI" dirty="0" smtClean="0"/>
          </a:p>
          <a:p>
            <a:pPr lvl="1"/>
            <a:r>
              <a:rPr lang="fi-FI" dirty="0" smtClean="0"/>
              <a:t>Maayhtiöiden myyntifokus ja muut intressit</a:t>
            </a:r>
            <a:endParaRPr lang="fi-FI" dirty="0" smtClean="0"/>
          </a:p>
          <a:p>
            <a:pPr marL="457200" lvl="1" indent="0">
              <a:buNone/>
            </a:pPr>
            <a:endParaRPr lang="fi-FI" dirty="0"/>
          </a:p>
          <a:p>
            <a:pPr lvl="1"/>
            <a:endParaRPr lang="fi-FI" dirty="0" smtClean="0"/>
          </a:p>
          <a:p>
            <a:pPr lvl="1"/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989495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Sopimukset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i-FI" dirty="0" smtClean="0"/>
              <a:t>Elokuva, näyttelijät</a:t>
            </a:r>
            <a:endParaRPr lang="fi-FI" dirty="0" smtClean="0"/>
          </a:p>
          <a:p>
            <a:r>
              <a:rPr lang="fi-FI" dirty="0" smtClean="0"/>
              <a:t>Elokuvayhtiö</a:t>
            </a:r>
            <a:endParaRPr lang="fi-FI" dirty="0" smtClean="0"/>
          </a:p>
          <a:p>
            <a:r>
              <a:rPr lang="fi-FI" dirty="0" smtClean="0"/>
              <a:t>Vaitiolosopimukset (NDA)</a:t>
            </a:r>
            <a:endParaRPr lang="fi-FI" dirty="0" smtClean="0"/>
          </a:p>
          <a:p>
            <a:r>
              <a:rPr lang="fi-FI" dirty="0" smtClean="0"/>
              <a:t>Mainostoimistot</a:t>
            </a:r>
            <a:endParaRPr lang="fi-FI" dirty="0" smtClean="0"/>
          </a:p>
          <a:p>
            <a:r>
              <a:rPr lang="fi-FI" dirty="0" smtClean="0"/>
              <a:t>Jaetut oikeudet, visuaalisten materiaalin käyttökohdeoikeudet</a:t>
            </a:r>
            <a:endParaRPr lang="fi-FI" dirty="0" smtClean="0"/>
          </a:p>
          <a:p>
            <a:r>
              <a:rPr lang="fi-FI" dirty="0" smtClean="0"/>
              <a:t>Myyntisopimukset….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4293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Pakkaus, kaupat </a:t>
            </a:r>
            <a:r>
              <a:rPr lang="fi-FI" dirty="0" err="1" smtClean="0"/>
              <a:t>brändätty</a:t>
            </a:r>
            <a:r>
              <a:rPr lang="fi-FI" dirty="0" smtClean="0"/>
              <a:t> isosti</a:t>
            </a:r>
            <a:endParaRPr lang="fi-FI" dirty="0"/>
          </a:p>
        </p:txBody>
      </p:sp>
      <p:pic>
        <p:nvPicPr>
          <p:cNvPr id="2050" name="ecxacf61b3d-c579-4030-a35d-971413c514e9" descr="10F496C0-911B-41F2-8639-D872F8CC716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1995"/>
          <a:stretch/>
        </p:blipFill>
        <p:spPr bwMode="auto">
          <a:xfrm>
            <a:off x="837506" y="1340768"/>
            <a:ext cx="4608512" cy="5043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1886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Netissä, kaduilla, leffateattereissa, kaikkialla</a:t>
            </a:r>
            <a:endParaRPr lang="fi-FI" dirty="0"/>
          </a:p>
        </p:txBody>
      </p:sp>
      <p:pic>
        <p:nvPicPr>
          <p:cNvPr id="3074" name="ecx97c76316-44b9-4267-ba78-00db9489086a" descr="9E36B874-F4B8-4DB4-BA15-0A65DC22C14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00" r="2005"/>
          <a:stretch/>
        </p:blipFill>
        <p:spPr bwMode="auto">
          <a:xfrm>
            <a:off x="1110342" y="1628799"/>
            <a:ext cx="5055756" cy="5620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347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Pyöräilykypärä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u="sng" dirty="0" smtClean="0">
                <a:hlinkClick r:id="rId2"/>
              </a:rPr>
              <a:t>http</a:t>
            </a:r>
            <a:r>
              <a:rPr lang="fi-FI" u="sng" dirty="0">
                <a:hlinkClick r:id="rId2"/>
              </a:rPr>
              <a:t>://vimeo.com/m/43038579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6326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5196</TotalTime>
  <Words>219</Words>
  <Application>Microsoft Office PowerPoint</Application>
  <PresentationFormat>Mukautettu</PresentationFormat>
  <Paragraphs>68</Paragraphs>
  <Slides>14</Slides>
  <Notes>2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14</vt:i4>
      </vt:variant>
    </vt:vector>
  </HeadingPairs>
  <TitlesOfParts>
    <vt:vector size="15" baseType="lpstr">
      <vt:lpstr>Horizon</vt:lpstr>
      <vt:lpstr>MINNO® Innovaatioprojekti  </vt:lpstr>
      <vt:lpstr>Ongelma</vt:lpstr>
      <vt:lpstr>Ideavaihe</vt:lpstr>
      <vt:lpstr>Ratkaisu: elokuvia puhelimissa</vt:lpstr>
      <vt:lpstr>Etsintävaiheita</vt:lpstr>
      <vt:lpstr>Sopimukset</vt:lpstr>
      <vt:lpstr>Pakkaus, kaupat brändätty isosti</vt:lpstr>
      <vt:lpstr>Netissä, kaduilla, leffateattereissa, kaikkialla</vt:lpstr>
      <vt:lpstr>Pyöräilykypärä</vt:lpstr>
      <vt:lpstr>Kaupallistettu keksintö</vt:lpstr>
      <vt:lpstr>Laulunopetussovellus </vt:lpstr>
      <vt:lpstr>Tuottaja auttaa kulttuurialaa kehittymään - myyntiosaaminen</vt:lpstr>
      <vt:lpstr>Yllätyspeli kauppakeskuksessa</vt:lpstr>
      <vt:lpstr>PowerPoint-esitys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Innoprojekti 5-7 op Mediatekniikka&amp;Kulttuuriala</dc:title>
  <dc:creator>Laura-Maija Hero</dc:creator>
  <cp:lastModifiedBy>Administrator</cp:lastModifiedBy>
  <cp:revision>79</cp:revision>
  <dcterms:created xsi:type="dcterms:W3CDTF">2012-04-26T08:34:27Z</dcterms:created>
  <dcterms:modified xsi:type="dcterms:W3CDTF">2014-03-07T10:42:20Z</dcterms:modified>
</cp:coreProperties>
</file>