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5"/>
  </p:notesMasterIdLst>
  <p:sldIdLst>
    <p:sldId id="256" r:id="rId2"/>
    <p:sldId id="352" r:id="rId3"/>
    <p:sldId id="325" r:id="rId4"/>
    <p:sldId id="351" r:id="rId5"/>
    <p:sldId id="337" r:id="rId6"/>
    <p:sldId id="343" r:id="rId7"/>
    <p:sldId id="344" r:id="rId8"/>
    <p:sldId id="345" r:id="rId9"/>
    <p:sldId id="346" r:id="rId10"/>
    <p:sldId id="347" r:id="rId11"/>
    <p:sldId id="338" r:id="rId12"/>
    <p:sldId id="339" r:id="rId13"/>
    <p:sldId id="340" r:id="rId14"/>
    <p:sldId id="334" r:id="rId15"/>
    <p:sldId id="332" r:id="rId16"/>
    <p:sldId id="333" r:id="rId17"/>
    <p:sldId id="308" r:id="rId18"/>
    <p:sldId id="326" r:id="rId19"/>
    <p:sldId id="331" r:id="rId20"/>
    <p:sldId id="302" r:id="rId21"/>
    <p:sldId id="349" r:id="rId22"/>
    <p:sldId id="304" r:id="rId23"/>
    <p:sldId id="350" r:id="rId24"/>
  </p:sldIdLst>
  <p:sldSz cx="6859588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D36"/>
    <a:srgbClr val="EC40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298" y="-486"/>
      </p:cViewPr>
      <p:guideLst>
        <p:guide orient="horz" pos="2160"/>
        <p:guide pos="21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1E55D7-A7EA-4EB7-969B-D4FA15C9558A}" type="doc">
      <dgm:prSet loTypeId="urn:microsoft.com/office/officeart/2011/layout/CircleProcess" loCatId="process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fi-FI"/>
        </a:p>
      </dgm:t>
    </dgm:pt>
    <dgm:pt modelId="{8D7B7665-62AF-46F3-97C1-34E0725DF802}">
      <dgm:prSet phldrT="[Teksti]" custT="1"/>
      <dgm:spPr/>
      <dgm:t>
        <a:bodyPr/>
        <a:lstStyle/>
        <a:p>
          <a:r>
            <a:rPr lang="fi-FI" sz="1800" b="1" dirty="0" smtClean="0">
              <a:solidFill>
                <a:schemeClr val="bg1"/>
              </a:solidFill>
            </a:rPr>
            <a:t>Ideavaihe</a:t>
          </a:r>
        </a:p>
        <a:p>
          <a:r>
            <a:rPr lang="fi-FI" sz="1500" dirty="0" err="1" smtClean="0">
              <a:solidFill>
                <a:schemeClr val="bg1"/>
              </a:solidFill>
            </a:rPr>
            <a:t>Vko</a:t>
          </a:r>
          <a:r>
            <a:rPr lang="fi-FI" sz="1500" dirty="0" smtClean="0">
              <a:solidFill>
                <a:schemeClr val="bg1"/>
              </a:solidFill>
            </a:rPr>
            <a:t> 11</a:t>
          </a:r>
          <a:endParaRPr lang="fi-FI" sz="1500" dirty="0">
            <a:solidFill>
              <a:schemeClr val="bg1"/>
            </a:solidFill>
          </a:endParaRPr>
        </a:p>
      </dgm:t>
    </dgm:pt>
    <dgm:pt modelId="{620E0F58-0068-4493-8918-F23656CBCB91}" type="parTrans" cxnId="{EBA87DC8-57B4-4450-AFA2-1ABC217FB0E8}">
      <dgm:prSet/>
      <dgm:spPr/>
      <dgm:t>
        <a:bodyPr/>
        <a:lstStyle/>
        <a:p>
          <a:endParaRPr lang="fi-FI"/>
        </a:p>
      </dgm:t>
    </dgm:pt>
    <dgm:pt modelId="{D4219607-AB73-4E9B-8F0B-19A15099DC77}" type="sibTrans" cxnId="{EBA87DC8-57B4-4450-AFA2-1ABC217FB0E8}">
      <dgm:prSet/>
      <dgm:spPr/>
      <dgm:t>
        <a:bodyPr/>
        <a:lstStyle/>
        <a:p>
          <a:endParaRPr lang="fi-FI"/>
        </a:p>
      </dgm:t>
    </dgm:pt>
    <dgm:pt modelId="{ECB659BB-0F00-4BCB-B3BD-1068B2A4CF04}">
      <dgm:prSet phldrT="[Teksti]"/>
      <dgm:spPr/>
      <dgm:t>
        <a:bodyPr/>
        <a:lstStyle/>
        <a:p>
          <a:r>
            <a:rPr lang="fi-FI" b="1" dirty="0" smtClean="0">
              <a:solidFill>
                <a:schemeClr val="bg1"/>
              </a:solidFill>
            </a:rPr>
            <a:t>Projektin selvitys- ja kehitysvaiheet</a:t>
          </a:r>
        </a:p>
        <a:p>
          <a:r>
            <a:rPr lang="fi-FI" b="1" dirty="0" err="1" smtClean="0">
              <a:solidFill>
                <a:schemeClr val="bg1"/>
              </a:solidFill>
            </a:rPr>
            <a:t>Vko</a:t>
          </a:r>
          <a:r>
            <a:rPr lang="fi-FI" b="1" dirty="0" smtClean="0">
              <a:solidFill>
                <a:schemeClr val="bg1"/>
              </a:solidFill>
            </a:rPr>
            <a:t> 12-20</a:t>
          </a:r>
          <a:endParaRPr lang="fi-FI" b="1" dirty="0">
            <a:solidFill>
              <a:schemeClr val="bg1"/>
            </a:solidFill>
          </a:endParaRPr>
        </a:p>
      </dgm:t>
    </dgm:pt>
    <dgm:pt modelId="{165EA26F-DAB9-4EE7-92AC-EDB5D753FEB9}" type="parTrans" cxnId="{010616A3-E08E-4C37-8B8E-D5E8A8163999}">
      <dgm:prSet/>
      <dgm:spPr/>
      <dgm:t>
        <a:bodyPr/>
        <a:lstStyle/>
        <a:p>
          <a:endParaRPr lang="fi-FI"/>
        </a:p>
      </dgm:t>
    </dgm:pt>
    <dgm:pt modelId="{14130631-B2F3-4040-8AC7-B8E0124B2054}" type="sibTrans" cxnId="{010616A3-E08E-4C37-8B8E-D5E8A8163999}">
      <dgm:prSet/>
      <dgm:spPr/>
      <dgm:t>
        <a:bodyPr/>
        <a:lstStyle/>
        <a:p>
          <a:endParaRPr lang="fi-FI"/>
        </a:p>
      </dgm:t>
    </dgm:pt>
    <dgm:pt modelId="{63FCA848-AF0E-49BB-AA27-4984FBD7A27E}">
      <dgm:prSet phldrT="[Teksti]"/>
      <dgm:spPr/>
      <dgm:t>
        <a:bodyPr/>
        <a:lstStyle/>
        <a:p>
          <a:r>
            <a:rPr lang="fi-FI" b="1" dirty="0" smtClean="0">
              <a:solidFill>
                <a:schemeClr val="bg1"/>
              </a:solidFill>
            </a:rPr>
            <a:t>Projektin toteutusvaihe</a:t>
          </a:r>
        </a:p>
        <a:p>
          <a:endParaRPr lang="fi-FI" b="1" dirty="0">
            <a:solidFill>
              <a:schemeClr val="bg1"/>
            </a:solidFill>
          </a:endParaRPr>
        </a:p>
      </dgm:t>
    </dgm:pt>
    <dgm:pt modelId="{80F53BBE-8236-4834-AB0E-A64EECA3DD5B}" type="parTrans" cxnId="{C879195F-6072-4C00-BC45-A59332245C0E}">
      <dgm:prSet/>
      <dgm:spPr/>
      <dgm:t>
        <a:bodyPr/>
        <a:lstStyle/>
        <a:p>
          <a:endParaRPr lang="fi-FI"/>
        </a:p>
      </dgm:t>
    </dgm:pt>
    <dgm:pt modelId="{6D8017BA-9B44-4089-B203-5079ACABAD5C}" type="sibTrans" cxnId="{C879195F-6072-4C00-BC45-A59332245C0E}">
      <dgm:prSet/>
      <dgm:spPr/>
      <dgm:t>
        <a:bodyPr/>
        <a:lstStyle/>
        <a:p>
          <a:endParaRPr lang="fi-FI"/>
        </a:p>
      </dgm:t>
    </dgm:pt>
    <dgm:pt modelId="{39CCC4B8-7BD6-4417-B901-D1CAE2ED2364}">
      <dgm:prSet phldrT="[Teksti]"/>
      <dgm:spPr/>
      <dgm:t>
        <a:bodyPr/>
        <a:lstStyle/>
        <a:p>
          <a:r>
            <a:rPr lang="fi-FI" b="1" dirty="0" smtClean="0">
              <a:solidFill>
                <a:schemeClr val="bg1"/>
              </a:solidFill>
            </a:rPr>
            <a:t>Projektin lanseerausvaihe</a:t>
          </a:r>
          <a:endParaRPr lang="fi-FI" b="1" dirty="0">
            <a:solidFill>
              <a:schemeClr val="bg1"/>
            </a:solidFill>
          </a:endParaRPr>
        </a:p>
      </dgm:t>
    </dgm:pt>
    <dgm:pt modelId="{7CBE81CF-EADB-41A3-8A61-13C2B26A0F9F}" type="parTrans" cxnId="{658BB24D-29A2-4950-A4A9-9D9FE4051AFC}">
      <dgm:prSet/>
      <dgm:spPr/>
      <dgm:t>
        <a:bodyPr/>
        <a:lstStyle/>
        <a:p>
          <a:endParaRPr lang="fi-FI"/>
        </a:p>
      </dgm:t>
    </dgm:pt>
    <dgm:pt modelId="{245A1ECB-40EF-4B0B-B070-62E424AB0D5A}" type="sibTrans" cxnId="{658BB24D-29A2-4950-A4A9-9D9FE4051AFC}">
      <dgm:prSet/>
      <dgm:spPr/>
      <dgm:t>
        <a:bodyPr/>
        <a:lstStyle/>
        <a:p>
          <a:endParaRPr lang="fi-FI"/>
        </a:p>
      </dgm:t>
    </dgm:pt>
    <dgm:pt modelId="{87AC816B-192F-4DA5-8269-E1A3F45ED393}" type="pres">
      <dgm:prSet presAssocID="{8F1E55D7-A7EA-4EB7-969B-D4FA15C9558A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0CBB9E68-D9FE-43C5-A935-106ED63C02DE}" type="pres">
      <dgm:prSet presAssocID="{39CCC4B8-7BD6-4417-B901-D1CAE2ED2364}" presName="Accent4" presStyleCnt="0"/>
      <dgm:spPr/>
    </dgm:pt>
    <dgm:pt modelId="{6AE04F84-FE94-4AB4-8A9D-8EF23DCC8092}" type="pres">
      <dgm:prSet presAssocID="{39CCC4B8-7BD6-4417-B901-D1CAE2ED2364}" presName="Accent" presStyleLbl="node1" presStyleIdx="0" presStyleCnt="4"/>
      <dgm:spPr/>
    </dgm:pt>
    <dgm:pt modelId="{C6BC9DE9-DD9F-482D-BF2B-40E99F0073B2}" type="pres">
      <dgm:prSet presAssocID="{39CCC4B8-7BD6-4417-B901-D1CAE2ED2364}" presName="ParentBackground4" presStyleCnt="0"/>
      <dgm:spPr/>
    </dgm:pt>
    <dgm:pt modelId="{07A7A1ED-C95D-4E53-8B44-383E1824B122}" type="pres">
      <dgm:prSet presAssocID="{39CCC4B8-7BD6-4417-B901-D1CAE2ED2364}" presName="ParentBackground" presStyleLbl="fgAcc1" presStyleIdx="0" presStyleCnt="4"/>
      <dgm:spPr/>
      <dgm:t>
        <a:bodyPr/>
        <a:lstStyle/>
        <a:p>
          <a:endParaRPr lang="fi-FI"/>
        </a:p>
      </dgm:t>
    </dgm:pt>
    <dgm:pt modelId="{1E5E09E2-C526-427A-AE7C-0A4780A228D4}" type="pres">
      <dgm:prSet presAssocID="{39CCC4B8-7BD6-4417-B901-D1CAE2ED2364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D66282A1-0B15-42EA-BFEE-62196C4F1E38}" type="pres">
      <dgm:prSet presAssocID="{63FCA848-AF0E-49BB-AA27-4984FBD7A27E}" presName="Accent3" presStyleCnt="0"/>
      <dgm:spPr/>
    </dgm:pt>
    <dgm:pt modelId="{DB7233DF-3D8C-4CD8-9C85-C6468601609E}" type="pres">
      <dgm:prSet presAssocID="{63FCA848-AF0E-49BB-AA27-4984FBD7A27E}" presName="Accent" presStyleLbl="node1" presStyleIdx="1" presStyleCnt="4"/>
      <dgm:spPr/>
    </dgm:pt>
    <dgm:pt modelId="{CD19020B-A659-4132-8B22-7D71354E139A}" type="pres">
      <dgm:prSet presAssocID="{63FCA848-AF0E-49BB-AA27-4984FBD7A27E}" presName="ParentBackground3" presStyleCnt="0"/>
      <dgm:spPr/>
    </dgm:pt>
    <dgm:pt modelId="{DE3F8032-CE7D-4B37-B598-50CA3E11430E}" type="pres">
      <dgm:prSet presAssocID="{63FCA848-AF0E-49BB-AA27-4984FBD7A27E}" presName="ParentBackground" presStyleLbl="fgAcc1" presStyleIdx="1" presStyleCnt="4"/>
      <dgm:spPr/>
      <dgm:t>
        <a:bodyPr/>
        <a:lstStyle/>
        <a:p>
          <a:endParaRPr lang="fi-FI"/>
        </a:p>
      </dgm:t>
    </dgm:pt>
    <dgm:pt modelId="{AC3601E2-EC6B-495D-9B31-F093B7516825}" type="pres">
      <dgm:prSet presAssocID="{63FCA848-AF0E-49BB-AA27-4984FBD7A27E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287285FB-2D95-4AA3-97CC-E28B99FB92E9}" type="pres">
      <dgm:prSet presAssocID="{ECB659BB-0F00-4BCB-B3BD-1068B2A4CF04}" presName="Accent2" presStyleCnt="0"/>
      <dgm:spPr/>
    </dgm:pt>
    <dgm:pt modelId="{450AA9EF-9F9D-4B06-A196-6263468CD740}" type="pres">
      <dgm:prSet presAssocID="{ECB659BB-0F00-4BCB-B3BD-1068B2A4CF04}" presName="Accent" presStyleLbl="node1" presStyleIdx="2" presStyleCnt="4"/>
      <dgm:spPr/>
    </dgm:pt>
    <dgm:pt modelId="{CA31DD68-E023-4452-8CDA-F0AFAE74CDD1}" type="pres">
      <dgm:prSet presAssocID="{ECB659BB-0F00-4BCB-B3BD-1068B2A4CF04}" presName="ParentBackground2" presStyleCnt="0"/>
      <dgm:spPr/>
    </dgm:pt>
    <dgm:pt modelId="{04FBD4B8-D343-4155-BCCD-B46598F5655C}" type="pres">
      <dgm:prSet presAssocID="{ECB659BB-0F00-4BCB-B3BD-1068B2A4CF04}" presName="ParentBackground" presStyleLbl="fgAcc1" presStyleIdx="2" presStyleCnt="4"/>
      <dgm:spPr/>
      <dgm:t>
        <a:bodyPr/>
        <a:lstStyle/>
        <a:p>
          <a:endParaRPr lang="fi-FI"/>
        </a:p>
      </dgm:t>
    </dgm:pt>
    <dgm:pt modelId="{9BA9D7DC-197E-4B73-A699-69DCA98E6731}" type="pres">
      <dgm:prSet presAssocID="{ECB659BB-0F00-4BCB-B3BD-1068B2A4CF04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FB4CD4F8-9B1A-4638-BF56-30D9F1F4594A}" type="pres">
      <dgm:prSet presAssocID="{8D7B7665-62AF-46F3-97C1-34E0725DF802}" presName="Accent1" presStyleCnt="0"/>
      <dgm:spPr/>
    </dgm:pt>
    <dgm:pt modelId="{3FC5BECC-A5C5-4196-97A3-85349508F3F8}" type="pres">
      <dgm:prSet presAssocID="{8D7B7665-62AF-46F3-97C1-34E0725DF802}" presName="Accent" presStyleLbl="node1" presStyleIdx="3" presStyleCnt="4"/>
      <dgm:spPr/>
    </dgm:pt>
    <dgm:pt modelId="{DC1D541E-4F93-4E7C-AF63-1507C14002B3}" type="pres">
      <dgm:prSet presAssocID="{8D7B7665-62AF-46F3-97C1-34E0725DF802}" presName="ParentBackground1" presStyleCnt="0"/>
      <dgm:spPr/>
    </dgm:pt>
    <dgm:pt modelId="{B7ED3ABE-5152-4DC2-B2BE-BC9BB9E71F4E}" type="pres">
      <dgm:prSet presAssocID="{8D7B7665-62AF-46F3-97C1-34E0725DF802}" presName="ParentBackground" presStyleLbl="fgAcc1" presStyleIdx="3" presStyleCnt="4"/>
      <dgm:spPr/>
    </dgm:pt>
    <dgm:pt modelId="{2857A514-E529-452A-A225-F0423AC5FA64}" type="pres">
      <dgm:prSet presAssocID="{8D7B7665-62AF-46F3-97C1-34E0725DF802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5D95EAE6-62C5-40CD-AF07-2212B3FA889B}" type="presOf" srcId="{39CCC4B8-7BD6-4417-B901-D1CAE2ED2364}" destId="{07A7A1ED-C95D-4E53-8B44-383E1824B122}" srcOrd="0" destOrd="0" presId="urn:microsoft.com/office/officeart/2011/layout/CircleProcess"/>
    <dgm:cxn modelId="{CBE9CA6D-06BD-457F-86A4-C40DA945AB32}" type="presOf" srcId="{8D7B7665-62AF-46F3-97C1-34E0725DF802}" destId="{2857A514-E529-452A-A225-F0423AC5FA64}" srcOrd="1" destOrd="0" presId="urn:microsoft.com/office/officeart/2011/layout/CircleProcess"/>
    <dgm:cxn modelId="{C879195F-6072-4C00-BC45-A59332245C0E}" srcId="{8F1E55D7-A7EA-4EB7-969B-D4FA15C9558A}" destId="{63FCA848-AF0E-49BB-AA27-4984FBD7A27E}" srcOrd="2" destOrd="0" parTransId="{80F53BBE-8236-4834-AB0E-A64EECA3DD5B}" sibTransId="{6D8017BA-9B44-4089-B203-5079ACABAD5C}"/>
    <dgm:cxn modelId="{010616A3-E08E-4C37-8B8E-D5E8A8163999}" srcId="{8F1E55D7-A7EA-4EB7-969B-D4FA15C9558A}" destId="{ECB659BB-0F00-4BCB-B3BD-1068B2A4CF04}" srcOrd="1" destOrd="0" parTransId="{165EA26F-DAB9-4EE7-92AC-EDB5D753FEB9}" sibTransId="{14130631-B2F3-4040-8AC7-B8E0124B2054}"/>
    <dgm:cxn modelId="{B76EBB24-BA4E-40BA-BD69-C06AB067E410}" type="presOf" srcId="{8F1E55D7-A7EA-4EB7-969B-D4FA15C9558A}" destId="{87AC816B-192F-4DA5-8269-E1A3F45ED393}" srcOrd="0" destOrd="0" presId="urn:microsoft.com/office/officeart/2011/layout/CircleProcess"/>
    <dgm:cxn modelId="{17FD713A-4DB3-4D4A-8A5F-3BB86A1ACF0A}" type="presOf" srcId="{63FCA848-AF0E-49BB-AA27-4984FBD7A27E}" destId="{DE3F8032-CE7D-4B37-B598-50CA3E11430E}" srcOrd="0" destOrd="0" presId="urn:microsoft.com/office/officeart/2011/layout/CircleProcess"/>
    <dgm:cxn modelId="{A402E1DD-F285-4A9D-93A2-024142CECCBC}" type="presOf" srcId="{39CCC4B8-7BD6-4417-B901-D1CAE2ED2364}" destId="{1E5E09E2-C526-427A-AE7C-0A4780A228D4}" srcOrd="1" destOrd="0" presId="urn:microsoft.com/office/officeart/2011/layout/CircleProcess"/>
    <dgm:cxn modelId="{0673901B-F736-49D3-BB64-6421E11117E0}" type="presOf" srcId="{ECB659BB-0F00-4BCB-B3BD-1068B2A4CF04}" destId="{04FBD4B8-D343-4155-BCCD-B46598F5655C}" srcOrd="0" destOrd="0" presId="urn:microsoft.com/office/officeart/2011/layout/CircleProcess"/>
    <dgm:cxn modelId="{658BB24D-29A2-4950-A4A9-9D9FE4051AFC}" srcId="{8F1E55D7-A7EA-4EB7-969B-D4FA15C9558A}" destId="{39CCC4B8-7BD6-4417-B901-D1CAE2ED2364}" srcOrd="3" destOrd="0" parTransId="{7CBE81CF-EADB-41A3-8A61-13C2B26A0F9F}" sibTransId="{245A1ECB-40EF-4B0B-B070-62E424AB0D5A}"/>
    <dgm:cxn modelId="{EBA87DC8-57B4-4450-AFA2-1ABC217FB0E8}" srcId="{8F1E55D7-A7EA-4EB7-969B-D4FA15C9558A}" destId="{8D7B7665-62AF-46F3-97C1-34E0725DF802}" srcOrd="0" destOrd="0" parTransId="{620E0F58-0068-4493-8918-F23656CBCB91}" sibTransId="{D4219607-AB73-4E9B-8F0B-19A15099DC77}"/>
    <dgm:cxn modelId="{DBE80C43-04DF-4288-A40C-8331B2B5B46E}" type="presOf" srcId="{8D7B7665-62AF-46F3-97C1-34E0725DF802}" destId="{B7ED3ABE-5152-4DC2-B2BE-BC9BB9E71F4E}" srcOrd="0" destOrd="0" presId="urn:microsoft.com/office/officeart/2011/layout/CircleProcess"/>
    <dgm:cxn modelId="{C47C8C39-2AB3-40E9-91CB-0666D5D8051C}" type="presOf" srcId="{ECB659BB-0F00-4BCB-B3BD-1068B2A4CF04}" destId="{9BA9D7DC-197E-4B73-A699-69DCA98E6731}" srcOrd="1" destOrd="0" presId="urn:microsoft.com/office/officeart/2011/layout/CircleProcess"/>
    <dgm:cxn modelId="{CFF2C129-A6DD-40F6-9B8B-2741775D35B0}" type="presOf" srcId="{63FCA848-AF0E-49BB-AA27-4984FBD7A27E}" destId="{AC3601E2-EC6B-495D-9B31-F093B7516825}" srcOrd="1" destOrd="0" presId="urn:microsoft.com/office/officeart/2011/layout/CircleProcess"/>
    <dgm:cxn modelId="{8329DD28-5545-488C-9CDD-6DCB67D37F35}" type="presParOf" srcId="{87AC816B-192F-4DA5-8269-E1A3F45ED393}" destId="{0CBB9E68-D9FE-43C5-A935-106ED63C02DE}" srcOrd="0" destOrd="0" presId="urn:microsoft.com/office/officeart/2011/layout/CircleProcess"/>
    <dgm:cxn modelId="{5752164C-DBC4-4A36-B653-C7C3E6C1B73B}" type="presParOf" srcId="{0CBB9E68-D9FE-43C5-A935-106ED63C02DE}" destId="{6AE04F84-FE94-4AB4-8A9D-8EF23DCC8092}" srcOrd="0" destOrd="0" presId="urn:microsoft.com/office/officeart/2011/layout/CircleProcess"/>
    <dgm:cxn modelId="{89AB1E85-2A85-4680-A30A-4138D1348FEC}" type="presParOf" srcId="{87AC816B-192F-4DA5-8269-E1A3F45ED393}" destId="{C6BC9DE9-DD9F-482D-BF2B-40E99F0073B2}" srcOrd="1" destOrd="0" presId="urn:microsoft.com/office/officeart/2011/layout/CircleProcess"/>
    <dgm:cxn modelId="{8C5DE00A-5B72-4E4D-BD55-AB6EE894249B}" type="presParOf" srcId="{C6BC9DE9-DD9F-482D-BF2B-40E99F0073B2}" destId="{07A7A1ED-C95D-4E53-8B44-383E1824B122}" srcOrd="0" destOrd="0" presId="urn:microsoft.com/office/officeart/2011/layout/CircleProcess"/>
    <dgm:cxn modelId="{F118EE8A-6F4B-47CE-B245-3375DC44E609}" type="presParOf" srcId="{87AC816B-192F-4DA5-8269-E1A3F45ED393}" destId="{1E5E09E2-C526-427A-AE7C-0A4780A228D4}" srcOrd="2" destOrd="0" presId="urn:microsoft.com/office/officeart/2011/layout/CircleProcess"/>
    <dgm:cxn modelId="{6B9214F8-1FAA-453C-A9C0-A6311393E807}" type="presParOf" srcId="{87AC816B-192F-4DA5-8269-E1A3F45ED393}" destId="{D66282A1-0B15-42EA-BFEE-62196C4F1E38}" srcOrd="3" destOrd="0" presId="urn:microsoft.com/office/officeart/2011/layout/CircleProcess"/>
    <dgm:cxn modelId="{76B919CF-1B59-4DAB-A988-1705F852E43E}" type="presParOf" srcId="{D66282A1-0B15-42EA-BFEE-62196C4F1E38}" destId="{DB7233DF-3D8C-4CD8-9C85-C6468601609E}" srcOrd="0" destOrd="0" presId="urn:microsoft.com/office/officeart/2011/layout/CircleProcess"/>
    <dgm:cxn modelId="{E185D7CA-5653-4E22-B483-CACCC4D13C58}" type="presParOf" srcId="{87AC816B-192F-4DA5-8269-E1A3F45ED393}" destId="{CD19020B-A659-4132-8B22-7D71354E139A}" srcOrd="4" destOrd="0" presId="urn:microsoft.com/office/officeart/2011/layout/CircleProcess"/>
    <dgm:cxn modelId="{513DC947-C49D-48E7-9AA7-DF7C292D0B4E}" type="presParOf" srcId="{CD19020B-A659-4132-8B22-7D71354E139A}" destId="{DE3F8032-CE7D-4B37-B598-50CA3E11430E}" srcOrd="0" destOrd="0" presId="urn:microsoft.com/office/officeart/2011/layout/CircleProcess"/>
    <dgm:cxn modelId="{1FECE03C-5EC3-404E-87C6-8744567ABFC9}" type="presParOf" srcId="{87AC816B-192F-4DA5-8269-E1A3F45ED393}" destId="{AC3601E2-EC6B-495D-9B31-F093B7516825}" srcOrd="5" destOrd="0" presId="urn:microsoft.com/office/officeart/2011/layout/CircleProcess"/>
    <dgm:cxn modelId="{696DF04F-2EDD-4C86-95D7-55C480075520}" type="presParOf" srcId="{87AC816B-192F-4DA5-8269-E1A3F45ED393}" destId="{287285FB-2D95-4AA3-97CC-E28B99FB92E9}" srcOrd="6" destOrd="0" presId="urn:microsoft.com/office/officeart/2011/layout/CircleProcess"/>
    <dgm:cxn modelId="{794C7819-EA58-46D6-BE2E-38F6C6F7EC6D}" type="presParOf" srcId="{287285FB-2D95-4AA3-97CC-E28B99FB92E9}" destId="{450AA9EF-9F9D-4B06-A196-6263468CD740}" srcOrd="0" destOrd="0" presId="urn:microsoft.com/office/officeart/2011/layout/CircleProcess"/>
    <dgm:cxn modelId="{B7C3F4BE-05F8-4470-A0D5-4AC5A7790F75}" type="presParOf" srcId="{87AC816B-192F-4DA5-8269-E1A3F45ED393}" destId="{CA31DD68-E023-4452-8CDA-F0AFAE74CDD1}" srcOrd="7" destOrd="0" presId="urn:microsoft.com/office/officeart/2011/layout/CircleProcess"/>
    <dgm:cxn modelId="{D4BB05FD-77E8-47AB-8516-BF5238B17209}" type="presParOf" srcId="{CA31DD68-E023-4452-8CDA-F0AFAE74CDD1}" destId="{04FBD4B8-D343-4155-BCCD-B46598F5655C}" srcOrd="0" destOrd="0" presId="urn:microsoft.com/office/officeart/2011/layout/CircleProcess"/>
    <dgm:cxn modelId="{C564BACD-0E4D-4DB2-AAEA-5A0B17CD7EBF}" type="presParOf" srcId="{87AC816B-192F-4DA5-8269-E1A3F45ED393}" destId="{9BA9D7DC-197E-4B73-A699-69DCA98E6731}" srcOrd="8" destOrd="0" presId="urn:microsoft.com/office/officeart/2011/layout/CircleProcess"/>
    <dgm:cxn modelId="{BC70CB3B-983D-44D4-BD5B-72E3EA7DE7C1}" type="presParOf" srcId="{87AC816B-192F-4DA5-8269-E1A3F45ED393}" destId="{FB4CD4F8-9B1A-4638-BF56-30D9F1F4594A}" srcOrd="9" destOrd="0" presId="urn:microsoft.com/office/officeart/2011/layout/CircleProcess"/>
    <dgm:cxn modelId="{F5120145-16A5-42FB-A9F6-932F0AF84CA9}" type="presParOf" srcId="{FB4CD4F8-9B1A-4638-BF56-30D9F1F4594A}" destId="{3FC5BECC-A5C5-4196-97A3-85349508F3F8}" srcOrd="0" destOrd="0" presId="urn:microsoft.com/office/officeart/2011/layout/CircleProcess"/>
    <dgm:cxn modelId="{A2245F49-6454-43B2-9D78-4E500EFFF083}" type="presParOf" srcId="{87AC816B-192F-4DA5-8269-E1A3F45ED393}" destId="{DC1D541E-4F93-4E7C-AF63-1507C14002B3}" srcOrd="10" destOrd="0" presId="urn:microsoft.com/office/officeart/2011/layout/CircleProcess"/>
    <dgm:cxn modelId="{61F9606C-BADC-46A9-8695-1E94F92C2B92}" type="presParOf" srcId="{DC1D541E-4F93-4E7C-AF63-1507C14002B3}" destId="{B7ED3ABE-5152-4DC2-B2BE-BC9BB9E71F4E}" srcOrd="0" destOrd="0" presId="urn:microsoft.com/office/officeart/2011/layout/CircleProcess"/>
    <dgm:cxn modelId="{0425AFD2-B1A5-42A4-9992-59834D3D0479}" type="presParOf" srcId="{87AC816B-192F-4DA5-8269-E1A3F45ED393}" destId="{2857A514-E529-452A-A225-F0423AC5FA64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E04F84-FE94-4AB4-8A9D-8EF23DCC8092}">
      <dsp:nvSpPr>
        <dsp:cNvPr id="0" name=""/>
        <dsp:cNvSpPr/>
      </dsp:nvSpPr>
      <dsp:spPr>
        <a:xfrm>
          <a:off x="5569665" y="1569804"/>
          <a:ext cx="1666877" cy="1666963"/>
        </a:xfrm>
        <a:prstGeom prst="ellips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34925" h="4762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7A7A1ED-C95D-4E53-8B44-383E1824B122}">
      <dsp:nvSpPr>
        <dsp:cNvPr id="0" name=""/>
        <dsp:cNvSpPr/>
      </dsp:nvSpPr>
      <dsp:spPr>
        <a:xfrm>
          <a:off x="5625418" y="1625379"/>
          <a:ext cx="1556086" cy="155581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b="1" kern="1200" dirty="0" smtClean="0">
              <a:solidFill>
                <a:schemeClr val="bg1"/>
              </a:solidFill>
            </a:rPr>
            <a:t>Projektin lanseerausvaihe</a:t>
          </a:r>
          <a:endParaRPr lang="fi-FI" sz="1300" b="1" kern="1200" dirty="0">
            <a:solidFill>
              <a:schemeClr val="bg1"/>
            </a:solidFill>
          </a:endParaRPr>
        </a:p>
      </dsp:txBody>
      <dsp:txXfrm>
        <a:off x="5847716" y="1847680"/>
        <a:ext cx="1111490" cy="1111211"/>
      </dsp:txXfrm>
    </dsp:sp>
    <dsp:sp modelId="{DB7233DF-3D8C-4CD8-9C85-C6468601609E}">
      <dsp:nvSpPr>
        <dsp:cNvPr id="0" name=""/>
        <dsp:cNvSpPr/>
      </dsp:nvSpPr>
      <dsp:spPr>
        <a:xfrm rot="2700000">
          <a:off x="3839872" y="1569687"/>
          <a:ext cx="1666905" cy="1666905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2">
                <a:shade val="50000"/>
                <a:hueOff val="-162874"/>
                <a:satOff val="2193"/>
                <a:lumOff val="21566"/>
                <a:alphaOff val="0"/>
                <a:shade val="85000"/>
              </a:schemeClr>
            </a:gs>
            <a:gs pos="100000">
              <a:schemeClr val="accent2">
                <a:shade val="50000"/>
                <a:hueOff val="-162874"/>
                <a:satOff val="2193"/>
                <a:lumOff val="21566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34925" h="4762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E3F8032-CE7D-4B37-B598-50CA3E11430E}">
      <dsp:nvSpPr>
        <dsp:cNvPr id="0" name=""/>
        <dsp:cNvSpPr/>
      </dsp:nvSpPr>
      <dsp:spPr>
        <a:xfrm>
          <a:off x="3902787" y="1625379"/>
          <a:ext cx="1556086" cy="155581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149834"/>
              <a:satOff val="2734"/>
              <a:lumOff val="19707"/>
              <a:alphaOff val="0"/>
            </a:schemeClr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b="1" kern="1200" dirty="0" smtClean="0">
              <a:solidFill>
                <a:schemeClr val="bg1"/>
              </a:solidFill>
            </a:rPr>
            <a:t>Projektin toteutusvaihe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1300" b="1" kern="1200" dirty="0">
            <a:solidFill>
              <a:schemeClr val="bg1"/>
            </a:solidFill>
          </a:endParaRPr>
        </a:p>
      </dsp:txBody>
      <dsp:txXfrm>
        <a:off x="4125085" y="1847680"/>
        <a:ext cx="1111490" cy="1111211"/>
      </dsp:txXfrm>
    </dsp:sp>
    <dsp:sp modelId="{450AA9EF-9F9D-4B06-A196-6263468CD740}">
      <dsp:nvSpPr>
        <dsp:cNvPr id="0" name=""/>
        <dsp:cNvSpPr/>
      </dsp:nvSpPr>
      <dsp:spPr>
        <a:xfrm rot="2700000">
          <a:off x="2124389" y="1569687"/>
          <a:ext cx="1666905" cy="1666905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2">
                <a:shade val="50000"/>
                <a:hueOff val="-325748"/>
                <a:satOff val="4386"/>
                <a:lumOff val="43132"/>
                <a:alphaOff val="0"/>
                <a:shade val="85000"/>
              </a:schemeClr>
            </a:gs>
            <a:gs pos="100000">
              <a:schemeClr val="accent2">
                <a:shade val="50000"/>
                <a:hueOff val="-325748"/>
                <a:satOff val="4386"/>
                <a:lumOff val="43132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34925" h="4762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4FBD4B8-D343-4155-BCCD-B46598F5655C}">
      <dsp:nvSpPr>
        <dsp:cNvPr id="0" name=""/>
        <dsp:cNvSpPr/>
      </dsp:nvSpPr>
      <dsp:spPr>
        <a:xfrm>
          <a:off x="2180156" y="1625379"/>
          <a:ext cx="1556086" cy="155581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299667"/>
              <a:satOff val="5467"/>
              <a:lumOff val="39413"/>
              <a:alphaOff val="0"/>
            </a:schemeClr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b="1" kern="1200" dirty="0" smtClean="0">
              <a:solidFill>
                <a:schemeClr val="bg1"/>
              </a:solidFill>
            </a:rPr>
            <a:t>Projektin selvitys- ja kehitysvaiheet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b="1" kern="1200" dirty="0" err="1" smtClean="0">
              <a:solidFill>
                <a:schemeClr val="bg1"/>
              </a:solidFill>
            </a:rPr>
            <a:t>Vko</a:t>
          </a:r>
          <a:r>
            <a:rPr lang="fi-FI" sz="1300" b="1" kern="1200" dirty="0" smtClean="0">
              <a:solidFill>
                <a:schemeClr val="bg1"/>
              </a:solidFill>
            </a:rPr>
            <a:t> 12-20</a:t>
          </a:r>
          <a:endParaRPr lang="fi-FI" sz="1300" b="1" kern="1200" dirty="0">
            <a:solidFill>
              <a:schemeClr val="bg1"/>
            </a:solidFill>
          </a:endParaRPr>
        </a:p>
      </dsp:txBody>
      <dsp:txXfrm>
        <a:off x="2402454" y="1847680"/>
        <a:ext cx="1111490" cy="1111211"/>
      </dsp:txXfrm>
    </dsp:sp>
    <dsp:sp modelId="{3FC5BECC-A5C5-4196-97A3-85349508F3F8}">
      <dsp:nvSpPr>
        <dsp:cNvPr id="0" name=""/>
        <dsp:cNvSpPr/>
      </dsp:nvSpPr>
      <dsp:spPr>
        <a:xfrm rot="2700000">
          <a:off x="401758" y="1569687"/>
          <a:ext cx="1666905" cy="1666905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2">
                <a:shade val="50000"/>
                <a:hueOff val="-162874"/>
                <a:satOff val="2193"/>
                <a:lumOff val="21566"/>
                <a:alphaOff val="0"/>
                <a:shade val="85000"/>
              </a:schemeClr>
            </a:gs>
            <a:gs pos="100000">
              <a:schemeClr val="accent2">
                <a:shade val="50000"/>
                <a:hueOff val="-162874"/>
                <a:satOff val="2193"/>
                <a:lumOff val="21566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34925" h="4762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7ED3ABE-5152-4DC2-B2BE-BC9BB9E71F4E}">
      <dsp:nvSpPr>
        <dsp:cNvPr id="0" name=""/>
        <dsp:cNvSpPr/>
      </dsp:nvSpPr>
      <dsp:spPr>
        <a:xfrm>
          <a:off x="457525" y="1625379"/>
          <a:ext cx="1556086" cy="155581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149834"/>
              <a:satOff val="2734"/>
              <a:lumOff val="19707"/>
              <a:alphaOff val="0"/>
            </a:schemeClr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800" b="1" kern="1200" dirty="0" smtClean="0">
              <a:solidFill>
                <a:schemeClr val="bg1"/>
              </a:solidFill>
            </a:rPr>
            <a:t>Ideavaihe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500" kern="1200" dirty="0" err="1" smtClean="0">
              <a:solidFill>
                <a:schemeClr val="bg1"/>
              </a:solidFill>
            </a:rPr>
            <a:t>Vko</a:t>
          </a:r>
          <a:r>
            <a:rPr lang="fi-FI" sz="1500" kern="1200" dirty="0" smtClean="0">
              <a:solidFill>
                <a:schemeClr val="bg1"/>
              </a:solidFill>
            </a:rPr>
            <a:t> 11</a:t>
          </a:r>
          <a:endParaRPr lang="fi-FI" sz="1500" kern="1200" dirty="0">
            <a:solidFill>
              <a:schemeClr val="bg1"/>
            </a:solidFill>
          </a:endParaRPr>
        </a:p>
      </dsp:txBody>
      <dsp:txXfrm>
        <a:off x="679823" y="1847680"/>
        <a:ext cx="1111490" cy="11112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Nuoliprosessi"/>
  <dgm:desc val="Käytä tätä, kun haluat esittää prosessin peräkkäiset vaiheet. Tämä on rajoitetttu Tason 1 muotoihin, jotka sisältävät rajoittamattoman määrän Tason 2 muotoja. Tämä soveltuu parhaiten pienille tekstimäärille. Käyttämätön teksti ei näy, mutta se säilyy käytettävissä, jos vaihdat asettelua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C9EE8D-C756-4860-94B4-3E55C65195B2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21F05-D370-44E5-A44B-34F723D4A30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45223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Lähde: </a:t>
            </a:r>
            <a:r>
              <a:rPr lang="fi-FI" dirty="0" err="1" smtClean="0"/>
              <a:t>Medici</a:t>
            </a:r>
            <a:r>
              <a:rPr lang="fi-FI" dirty="0" smtClean="0"/>
              <a:t> –ilmiö, </a:t>
            </a:r>
            <a:r>
              <a:rPr lang="fi-FI" dirty="0" err="1" smtClean="0"/>
              <a:t>Johnsson</a:t>
            </a:r>
            <a:r>
              <a:rPr lang="fi-FI" dirty="0" smtClean="0"/>
              <a:t> 2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21F05-D370-44E5-A44B-34F723D4A300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57545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Tulevaisuus on aina monelta osin kysymysmerkki, mutta yksi</a:t>
            </a:r>
          </a:p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suunta on ilmeinen: reagoimme kehitysaaltoihin verkostoitumalla</a:t>
            </a:r>
          </a:p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eri osaajien kanssa. Nämä verkostot – kanavat, joiden kautta</a:t>
            </a:r>
          </a:p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yritys, organisaatio tai yksilö pääsee käsiksi sen omaa osaamista</a:t>
            </a:r>
          </a:p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täydentävään tietoon tai taitoon – ovat oppivia verkostoja.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21F05-D370-44E5-A44B-34F723D4A300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04337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Työtä tehdään projekteissa, joiden kokoonpanot vaihtuvat. Kokoonpano</a:t>
            </a:r>
          </a:p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tarvitsee vahvat osaamisen peruspalikat ja runsaasti halua kokeilla uutta eli</a:t>
            </a:r>
          </a:p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improvisoida. Verkostona (ja bändinä) toimiminen, toisilta oppiminen ja toisten</a:t>
            </a:r>
          </a:p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ideoiden päälle rakentaminen ovat harjoittelua vaativia taitoja. Onnistumisen</a:t>
            </a:r>
          </a:p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kannalta keskeistä on se, miten erilaiset osaajat toimivat yhteen.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21F05-D370-44E5-A44B-34F723D4A300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34339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Tulevaisuudessa korostuu erityisesti kaksi osaamisaluetta: yhteistyöhalu</a:t>
            </a:r>
          </a:p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 -kyky sekä valmius tarttua ongelmiin yrittäjämäisellä</a:t>
            </a:r>
          </a:p>
          <a:p>
            <a:r>
              <a:rPr lang="fi-FI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draivilla</a:t>
            </a:r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ja ratkaisuja etsien.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21F05-D370-44E5-A44B-34F723D4A300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64658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Menestyäkseen uuden luomisessa yritykset tarvitsevat yhteistyöverkostoihinsa</a:t>
            </a:r>
          </a:p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liiketoimintaosaamista, teknologiaosaamista, ympäristöosaamista ja</a:t>
            </a:r>
          </a:p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palveluosaamista. Verkosto-osaamiset kiteytyvät kykyyn hakea, jalostaa ja</a:t>
            </a:r>
          </a:p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jakaa tietoa. Ne ovat liima, joka yhdistää toisiinsa erilaiset osaajat.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21F05-D370-44E5-A44B-34F723D4A300}" type="slidenum">
              <a:rPr lang="fi-FI" smtClean="0"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18659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Käyttäjälähtöisyys edellyttää menetelmien taitamista: kykyä havaita</a:t>
            </a:r>
          </a:p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ihmisten tarpeita, toiveita ja mielikuvia sekä kykyä tulkita tätä tietoa.</a:t>
            </a:r>
          </a:p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Käyttäjien kanssa verkostona toimiminen, heiltä oppiminen ja heidän</a:t>
            </a:r>
          </a:p>
          <a:p>
            <a:r>
              <a:rPr lang="fi-FI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tarpeisiinsa vastaaminen nousevat arvoonsa.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F21F05-D370-44E5-A44B-34F723D4A300}" type="slidenum">
              <a:rPr lang="fi-FI" smtClean="0"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19361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6859588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612" y="3886200"/>
            <a:ext cx="4801712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469" y="2007889"/>
            <a:ext cx="583065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3201" y="274639"/>
            <a:ext cx="154340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80" y="274639"/>
            <a:ext cx="451589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306" y="1600200"/>
            <a:ext cx="5944976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4962526"/>
            <a:ext cx="5915204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06" y="3462339"/>
            <a:ext cx="5915204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306" y="1600200"/>
            <a:ext cx="2800998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1284" y="1600200"/>
            <a:ext cx="2800998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1284" y="2209800"/>
            <a:ext cx="2800998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306" y="2209800"/>
            <a:ext cx="2800998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06" y="1600200"/>
            <a:ext cx="2800998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01284" y="1600200"/>
            <a:ext cx="2800998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972488" y="1447800"/>
            <a:ext cx="3486957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592" y="1447800"/>
            <a:ext cx="2229366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9592" y="2547892"/>
            <a:ext cx="2229366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958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1447800"/>
            <a:ext cx="2229366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93817" y="1447800"/>
            <a:ext cx="256548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306" y="2547891"/>
            <a:ext cx="2229366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6859588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06" y="1600201"/>
            <a:ext cx="594497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7242" y="6356351"/>
            <a:ext cx="11432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46B9558F-F00E-4BB8-81D2-6D9589323C1C}" type="datetimeFigureOut">
              <a:rPr lang="fi-FI" smtClean="0"/>
              <a:t>7.3.2014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306" y="6356351"/>
            <a:ext cx="2172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59160" y="6356351"/>
            <a:ext cx="7431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metropolia.fi/display/teiniminnoesp/Toteutussuunnitelma+Viikko+11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metropolia.fi/download/attachments/103252279/Innovaatioprojektiopintojen+arviointiraportti.docx?version=1&amp;modificationDate=1394101039000" TargetMode="External"/><Relationship Id="rId2" Type="http://schemas.openxmlformats.org/officeDocument/2006/relationships/hyperlink" Target="https://wiki.metropolia.fi/download/attachments/103252279/MINNO_loppukatselmusJAvertaisarviointi_template.pptx?version=1&amp;modificationDate=1394099398000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moodle.metropolia.fi/mod/url/view.php?id=155563" TargetMode="External"/><Relationship Id="rId2" Type="http://schemas.openxmlformats.org/officeDocument/2006/relationships/hyperlink" Target="http://moodle.metropolia.fi/mod/url/view.php?id=15337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oodle.metropolia.fi/mod/url/view.php?id=155784" TargetMode="External"/><Relationship Id="rId5" Type="http://schemas.openxmlformats.org/officeDocument/2006/relationships/hyperlink" Target="http://moodle.metropolia.fi/mod/url/view.php?id=155963" TargetMode="External"/><Relationship Id="rId4" Type="http://schemas.openxmlformats.org/officeDocument/2006/relationships/hyperlink" Target="http://moodle.metropolia.fi/mod/url/view.php?id=156282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482" y="4941168"/>
            <a:ext cx="5830650" cy="1470025"/>
          </a:xfrm>
        </p:spPr>
        <p:txBody>
          <a:bodyPr/>
          <a:lstStyle/>
          <a:p>
            <a:r>
              <a:rPr lang="fi-FI" sz="2800" b="1" dirty="0" smtClean="0"/>
              <a:t>MINNO</a:t>
            </a:r>
            <a:r>
              <a:rPr lang="fi-FI" sz="2800" b="1" dirty="0"/>
              <a:t>® </a:t>
            </a:r>
            <a:r>
              <a:rPr lang="fi-FI" sz="2800" b="1" dirty="0" smtClean="0"/>
              <a:t>Innovaatioprojekti</a:t>
            </a:r>
            <a:r>
              <a:rPr lang="fi-FI" sz="2800" b="1" dirty="0" smtClean="0"/>
              <a:t/>
            </a:r>
            <a:br>
              <a:rPr lang="fi-FI" sz="2800" b="1" dirty="0" smtClean="0"/>
            </a:br>
            <a:r>
              <a:rPr lang="fi-FI" sz="2800" dirty="0"/>
              <a:t/>
            </a:r>
            <a:br>
              <a:rPr lang="fi-FI" sz="2800" dirty="0"/>
            </a:br>
            <a:r>
              <a:rPr lang="fi-FI" sz="2800" dirty="0" smtClean="0"/>
              <a:t>Moniasteinen ja –alainen </a:t>
            </a:r>
            <a:br>
              <a:rPr lang="fi-FI" sz="2800" dirty="0" smtClean="0"/>
            </a:br>
            <a:r>
              <a:rPr lang="fi-FI" sz="1800" b="1" dirty="0" smtClean="0"/>
              <a:t>10.3.2014 – 31.5.2014</a:t>
            </a:r>
            <a:r>
              <a:rPr lang="fi-FI" sz="2800" dirty="0"/>
              <a:t/>
            </a:r>
            <a:br>
              <a:rPr lang="fi-FI" sz="2800" dirty="0"/>
            </a:br>
            <a:r>
              <a:rPr lang="fi-FI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fi-FI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fi-FI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7" descr="http://www.metropolia.fi/fileadmin/template/aineistopankki/materiaali/tunnukset/verkkoon/Metropolia_RGB_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94" b="100000" l="106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674"/>
          <a:stretch/>
        </p:blipFill>
        <p:spPr bwMode="auto">
          <a:xfrm>
            <a:off x="-33437" y="116632"/>
            <a:ext cx="1625047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6859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1076325"/>
            <a:ext cx="6859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				</a:t>
            </a:r>
            <a:endParaRPr kumimoji="0" 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1771650"/>
            <a:ext cx="6859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3286125"/>
            <a:ext cx="6859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610" y="1304925"/>
            <a:ext cx="3840212" cy="12829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4983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81"/>
          <a:stretch/>
        </p:blipFill>
        <p:spPr>
          <a:xfrm>
            <a:off x="1485578" y="188640"/>
            <a:ext cx="3922499" cy="3933056"/>
          </a:xfrm>
          <a:prstGeom prst="rect">
            <a:avLst/>
          </a:prstGeom>
        </p:spPr>
      </p:pic>
      <p:sp>
        <p:nvSpPr>
          <p:cNvPr id="3" name="Tekstiruutu 2"/>
          <p:cNvSpPr txBox="1"/>
          <p:nvPr/>
        </p:nvSpPr>
        <p:spPr>
          <a:xfrm>
            <a:off x="693490" y="4421829"/>
            <a:ext cx="593303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Käyttäjälähtöisyys edellyttää menetelmien taitamista: kykyä havaita</a:t>
            </a:r>
          </a:p>
          <a:p>
            <a:r>
              <a:rPr lang="fi-FI" dirty="0"/>
              <a:t>ihmisten tarpeita, toiveita ja mielikuvia sekä kykyä tulkita tätä tietoa.</a:t>
            </a:r>
          </a:p>
          <a:p>
            <a:r>
              <a:rPr lang="fi-FI" dirty="0"/>
              <a:t>Käyttäjien kanssa </a:t>
            </a:r>
            <a:r>
              <a:rPr lang="fi-FI" dirty="0" smtClean="0"/>
              <a:t>toimiminen</a:t>
            </a:r>
            <a:r>
              <a:rPr lang="fi-FI" dirty="0"/>
              <a:t>, heiltä oppiminen ja heidän</a:t>
            </a:r>
          </a:p>
          <a:p>
            <a:r>
              <a:rPr lang="fi-FI" dirty="0"/>
              <a:t>tarpeisiinsa vastaaminen nousevat arvoonsa.</a:t>
            </a:r>
          </a:p>
          <a:p>
            <a:endParaRPr lang="fi-FI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71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Osaamistavoitteet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Tavoitteena </a:t>
            </a:r>
            <a:r>
              <a:rPr lang="fi-FI" dirty="0"/>
              <a:t>on luoda lisäarvoa </a:t>
            </a:r>
            <a:r>
              <a:rPr lang="fi-FI" dirty="0" smtClean="0"/>
              <a:t>ympäröivässä </a:t>
            </a:r>
            <a:r>
              <a:rPr lang="fi-FI" dirty="0"/>
              <a:t>yhteiskunnassa uusilla tavoilla. Opiskelija osaa soveltaa projekti- ja verkostotyöskentelyn perusteita ja osaamistaan alueellisessa kehittämistyössä.  Hän hyödyntää omaa asiantuntijaosaamistaan ja tuo sen </a:t>
            </a:r>
            <a:r>
              <a:rPr lang="fi-FI" dirty="0" err="1"/>
              <a:t>moniasiantuntijuuteen</a:t>
            </a:r>
            <a:r>
              <a:rPr lang="fi-FI" dirty="0"/>
              <a:t> perustuvaan toimintaan. Opiskelija osaa luoda yhteistoiminnallista neuvottelukulttuuria muiden toimijoiden kanssa ja käyttää ongelmaratkaisu-, yhteistyö- ja viestintätaitojaan yhteisöllisessä kehittämisprosessissa ja päätöksenteossa. </a:t>
            </a:r>
          </a:p>
          <a:p>
            <a:pPr marL="0" indent="0">
              <a:buNone/>
            </a:pPr>
            <a:endParaRPr lang="fi-FI" dirty="0"/>
          </a:p>
          <a:p>
            <a:r>
              <a:rPr lang="fi-FI" dirty="0"/>
              <a:t>Opiskelija kykenee kehittämään muiden toimijoiden kanssa käytännöllisiä, luovia ja innovatiivisia ratkaisuja, toimintatapoja tai palveluja, joilla vastataan metropolialueen monimuotoisiin tarpeisiin. Innovaatioprojektissa keskitytään arvonluontiin eli luodaan uutta lisäarvoa kentällä</a:t>
            </a:r>
            <a:r>
              <a:rPr lang="fi-FI" dirty="0" smtClean="0"/>
              <a:t>.</a:t>
            </a:r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5554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Sisältö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fi-FI" dirty="0" smtClean="0"/>
              <a:t>Projekti- </a:t>
            </a:r>
            <a:r>
              <a:rPr lang="fi-FI" dirty="0"/>
              <a:t>ja innovaatiotyöskentelyn perusteet (ideointi, suunnittelu, organisoituminen, dokumentointi, raportointi, kokeilu, lanseeraus, projektiviestintä)</a:t>
            </a:r>
          </a:p>
          <a:p>
            <a:pPr lvl="0"/>
            <a:r>
              <a:rPr lang="fi-FI" dirty="0"/>
              <a:t>Yhteistyötaidot, sidosryhmätoiminta ja verkostotyöskentely </a:t>
            </a:r>
          </a:p>
          <a:p>
            <a:pPr lvl="0"/>
            <a:r>
              <a:rPr lang="fi-FI" dirty="0"/>
              <a:t>Innovatiiviset työmenetelmät</a:t>
            </a:r>
          </a:p>
          <a:p>
            <a:pPr lvl="0"/>
            <a:r>
              <a:rPr lang="fi-FI" dirty="0"/>
              <a:t>Yhteisöllisen kehittämisosaamisen alueet: kehittämisen prosessit, kehittämisen koordinointi ja hallinta, kehittämismallien uudistaminen.</a:t>
            </a:r>
          </a:p>
          <a:p>
            <a:pPr lvl="0"/>
            <a:r>
              <a:rPr lang="fi-FI" dirty="0"/>
              <a:t>Asiantuntijakeskustelu työelämän edustajien kanssa</a:t>
            </a:r>
          </a:p>
        </p:txBody>
      </p:sp>
    </p:spTree>
    <p:extLst>
      <p:ext uri="{BB962C8B-B14F-4D97-AF65-F5344CB8AC3E}">
        <p14:creationId xmlns:p14="http://schemas.microsoft.com/office/powerpoint/2010/main" val="27888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Arviointi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fi-FI" dirty="0"/>
          </a:p>
          <a:p>
            <a:r>
              <a:rPr lang="fi-FI" dirty="0" smtClean="0"/>
              <a:t>Arvioinnissa </a:t>
            </a:r>
            <a:r>
              <a:rPr lang="fi-FI" dirty="0"/>
              <a:t>painotetaan yhteistyökykyä, oma-aloitteisuutta ja asiantuntijamaista panosta. </a:t>
            </a:r>
            <a:endParaRPr lang="fi-FI" dirty="0" smtClean="0"/>
          </a:p>
          <a:p>
            <a:r>
              <a:rPr lang="fi-FI" dirty="0" smtClean="0"/>
              <a:t>Arviointi </a:t>
            </a:r>
            <a:r>
              <a:rPr lang="fi-FI" dirty="0"/>
              <a:t>suoritetaan ohjattuna vertaisarviointina ja opiskelijoiden ja ohjaajien sekä tilaajien kesken. </a:t>
            </a:r>
            <a:endParaRPr lang="fi-FI" dirty="0" smtClean="0"/>
          </a:p>
          <a:p>
            <a:r>
              <a:rPr lang="fi-FI" dirty="0" smtClean="0"/>
              <a:t>Arvioinnissa </a:t>
            </a:r>
            <a:r>
              <a:rPr lang="fi-FI" dirty="0"/>
              <a:t>käytetään Innovaatioprojektille määriteltyjä arviointikriteerejä</a:t>
            </a:r>
          </a:p>
        </p:txBody>
      </p:sp>
    </p:spTree>
    <p:extLst>
      <p:ext uri="{BB962C8B-B14F-4D97-AF65-F5344CB8AC3E}">
        <p14:creationId xmlns:p14="http://schemas.microsoft.com/office/powerpoint/2010/main" val="140300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Arviointi ja opintopisteet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smtClean="0"/>
              <a:t>Arviointi tapahtuu vertaisarviointina opiskelijaryhmässä ohjaajan ja tilaajan sparrauksessa 13.12</a:t>
            </a:r>
            <a:endParaRPr lang="fi-FI" dirty="0"/>
          </a:p>
          <a:p>
            <a:r>
              <a:rPr lang="fi-FI" dirty="0" smtClean="0"/>
              <a:t>Arviointikriteerit</a:t>
            </a:r>
          </a:p>
          <a:p>
            <a:endParaRPr lang="fi-FI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649114"/>
              </p:ext>
            </p:extLst>
          </p:nvPr>
        </p:nvGraphicFramePr>
        <p:xfrm>
          <a:off x="-890686" y="0"/>
          <a:ext cx="8517210" cy="556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1972"/>
                <a:gridCol w="2071972"/>
                <a:gridCol w="2071972"/>
                <a:gridCol w="2301294"/>
              </a:tblGrid>
              <a:tr h="1016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solidFill>
                            <a:srgbClr val="FF0000"/>
                          </a:solidFill>
                          <a:effectLst/>
                        </a:rPr>
                        <a:t>Arviointikohteet </a:t>
                      </a:r>
                      <a:r>
                        <a:rPr lang="fi-FI" sz="1200" dirty="0">
                          <a:effectLst/>
                        </a:rPr>
                        <a:t/>
                      </a:r>
                      <a:br>
                        <a:rPr lang="fi-FI" sz="1200" dirty="0">
                          <a:effectLst/>
                        </a:rPr>
                      </a:br>
                      <a:r>
                        <a:rPr lang="fi-FI" sz="1200" dirty="0">
                          <a:effectLst/>
                        </a:rPr>
                        <a:t> 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Kiitettävä (5)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Hyvä (4-3)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Tyydyttävä (2-1)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9605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Projekti- ja verkosto-osaaminen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soveltaa ansiokkaasti projekti- ja verkostotyöskentelyn perusteita ja osaamistaan alueellisessa, valtakunnallisessa tai kansainvälisessä kehittämistyössä.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käyttää projekti- ja verkostotyöskentelyn perusteita ja osaamistaan alueellisessa, valtakunnallisessa tai kansainvälisessä kehittämistyössä.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tietää projekti- ja verkostotyöskentelyn perusteet. Opiskelija tunnistaa projekti- ja verkosto-osaamistaan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303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Yhteistoiminnallisuus, ryhmätyö-, neuvottelu- ja viestintäosaaminen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monipuolisesti yhteistyö- ja viestintäosaamistaan yhteisöllisessä kehittämisprosessissa ja päätöksenteossa. Opiskelija osaa tulkita yhteistoiminnallista neuvottelukulttuuria ja rakentaa sitä muiden toimijoiden kanssa.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tarkoituksenmukaisesti yhteistyö- ja viestintäosaamistaan yhteisöllisessä kehittämisprosessissa ja päätöksenteossa. Opiskelija luo yhteistoiminnallista neuvottelukulttuuria muiden toimijoiden kanssa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yhteistyö- ja viestintäosaamistaan ja hyödyntää niitä kehittämisprosessissa ja päätöksenteossa.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7891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Asiantuntijaosaaminen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asiantuntijaosaamistaan ja tuo sen moniasiantuntijuuteen perustuvaan toimintaan. 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hyödyntää omaa asiantuntijaosaamistaan ja tuo sen moniasiantuntijuuteen perustuvaan toimintaan.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tunnistaa ja osaa määritellä omaa asiantuntijaosaamistaan ja tuo sitä osittain moniasiantuntijuuteen perustuvaan toimintaa.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9605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1200"/>
                        </a:spcAft>
                      </a:pPr>
                      <a:r>
                        <a:rPr lang="fi-FI" sz="1200">
                          <a:effectLst/>
                        </a:rPr>
                        <a:t>Ongelmanratkaisu-, kehittämis- ja uudistamis-osaaminen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muiden toimijoiden kanssa käytännöllisiä, luovia ja innovatiivisia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toimijoiden kanssa käytännöllisiä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on mukana kehittämässä toimintatapoja tai palveluja.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901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Työtodistus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smtClean="0"/>
              <a:t>Saat projektista työtodistuksen CV:si liitteeksi</a:t>
            </a:r>
            <a:endParaRPr lang="fi-FI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6" t="10826" r="30418" b="8299"/>
          <a:stretch/>
        </p:blipFill>
        <p:spPr bwMode="auto">
          <a:xfrm>
            <a:off x="1485578" y="1988840"/>
            <a:ext cx="3816424" cy="4705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542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ohjaus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smtClean="0"/>
              <a:t>Valmentajananne Mimmi ja LM.</a:t>
            </a:r>
          </a:p>
          <a:p>
            <a:r>
              <a:rPr lang="fi-FI" dirty="0" smtClean="0"/>
              <a:t>Laura-Maija 0442740072</a:t>
            </a:r>
          </a:p>
          <a:p>
            <a:r>
              <a:rPr lang="fi-FI" dirty="0" smtClean="0"/>
              <a:t>Mimmi 0401264967</a:t>
            </a:r>
          </a:p>
          <a:p>
            <a:r>
              <a:rPr lang="fi-FI" dirty="0" smtClean="0"/>
              <a:t>Käytämme </a:t>
            </a:r>
            <a:r>
              <a:rPr lang="fi-FI" dirty="0" err="1" smtClean="0"/>
              <a:t>Facebookia</a:t>
            </a:r>
            <a:r>
              <a:rPr lang="fi-FI" dirty="0" smtClean="0"/>
              <a:t>, kuten sitä pienissä yrityksissä käytetään.</a:t>
            </a:r>
            <a:endParaRPr lang="fi-FI" dirty="0" smtClean="0"/>
          </a:p>
          <a:p>
            <a:r>
              <a:rPr lang="fi-FI" dirty="0"/>
              <a:t>https://www.facebook.com/#!/groups/teiniminno/?fref=ts </a:t>
            </a:r>
            <a:endParaRPr lang="fi-FI" dirty="0" smtClean="0"/>
          </a:p>
          <a:p>
            <a:r>
              <a:rPr lang="fi-FI" dirty="0" smtClean="0"/>
              <a:t>(</a:t>
            </a:r>
            <a:r>
              <a:rPr lang="fi-FI" dirty="0" smtClean="0"/>
              <a:t>Pyydä saada liittyä RYHMÄÄN tänään!)</a:t>
            </a:r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1740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 </a:t>
            </a:r>
            <a:br>
              <a:rPr lang="fi-FI" dirty="0"/>
            </a:br>
            <a:r>
              <a:rPr lang="fi-FI" b="1" dirty="0"/>
              <a:t>Ajoitus ja paikka</a:t>
            </a:r>
            <a:r>
              <a:rPr lang="fi-FI" b="1" dirty="0" smtClean="0"/>
              <a:t>: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i-FI" sz="2600" b="1" dirty="0" smtClean="0"/>
              <a:t>Pidä </a:t>
            </a:r>
            <a:r>
              <a:rPr lang="fi-FI" sz="2600" b="1" dirty="0" err="1" smtClean="0"/>
              <a:t>wiki</a:t>
            </a:r>
            <a:r>
              <a:rPr lang="fi-FI" sz="2600" b="1" dirty="0" smtClean="0"/>
              <a:t> </a:t>
            </a:r>
            <a:r>
              <a:rPr lang="fi-FI" sz="2600" b="1" dirty="0" err="1" smtClean="0"/>
              <a:t>liipailisemella</a:t>
            </a:r>
            <a:r>
              <a:rPr lang="fi-FI" sz="2600" b="1" dirty="0" smtClean="0"/>
              <a:t>! Laita suora linkki koneesi desktopille!</a:t>
            </a:r>
          </a:p>
          <a:p>
            <a:pPr marL="0" indent="0">
              <a:buNone/>
            </a:pPr>
            <a:endParaRPr lang="fi-FI" sz="2600" b="1" dirty="0"/>
          </a:p>
          <a:p>
            <a:pPr marL="0" indent="0">
              <a:buNone/>
            </a:pPr>
            <a:r>
              <a:rPr lang="fi-FI" sz="2600" b="1" dirty="0" smtClean="0">
                <a:hlinkClick r:id="rId2"/>
              </a:rPr>
              <a:t>https</a:t>
            </a:r>
            <a:r>
              <a:rPr lang="fi-FI" sz="2600" b="1" dirty="0">
                <a:hlinkClick r:id="rId2"/>
              </a:rPr>
              <a:t>://wiki.metropolia.fi/display/teiniminnoesp/Toteutussuunnitelma+Viikko+11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086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458" y="620688"/>
            <a:ext cx="5944976" cy="1143000"/>
          </a:xfrm>
        </p:spPr>
        <p:txBody>
          <a:bodyPr/>
          <a:lstStyle/>
          <a:p>
            <a:r>
              <a:rPr lang="fi-FI" b="1" dirty="0" smtClean="0"/>
              <a:t>”Tehtävät” </a:t>
            </a:r>
            <a:r>
              <a:rPr lang="fi-FI" b="1" dirty="0" err="1" smtClean="0"/>
              <a:t>wikissä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306" y="1916832"/>
            <a:ext cx="5944976" cy="4680520"/>
          </a:xfrm>
        </p:spPr>
        <p:txBody>
          <a:bodyPr>
            <a:normAutofit fontScale="85000" lnSpcReduction="10000"/>
          </a:bodyPr>
          <a:lstStyle/>
          <a:p>
            <a:r>
              <a:rPr lang="fi-FI" dirty="0" err="1" smtClean="0"/>
              <a:t>Man’s</a:t>
            </a:r>
            <a:r>
              <a:rPr lang="fi-FI" dirty="0" smtClean="0"/>
              <a:t> </a:t>
            </a:r>
            <a:r>
              <a:rPr lang="fi-FI" dirty="0" err="1" smtClean="0"/>
              <a:t>got</a:t>
            </a:r>
            <a:r>
              <a:rPr lang="fi-FI" dirty="0" smtClean="0"/>
              <a:t> to </a:t>
            </a:r>
            <a:r>
              <a:rPr lang="fi-FI" dirty="0" err="1" smtClean="0"/>
              <a:t>do</a:t>
            </a:r>
            <a:r>
              <a:rPr lang="fi-FI" dirty="0" smtClean="0"/>
              <a:t> </a:t>
            </a:r>
            <a:r>
              <a:rPr lang="fi-FI" dirty="0" err="1" smtClean="0"/>
              <a:t>what</a:t>
            </a:r>
            <a:r>
              <a:rPr lang="fi-FI" dirty="0" smtClean="0"/>
              <a:t> a </a:t>
            </a:r>
            <a:r>
              <a:rPr lang="fi-FI" dirty="0" err="1" smtClean="0"/>
              <a:t>man’s</a:t>
            </a:r>
            <a:r>
              <a:rPr lang="fi-FI" dirty="0" smtClean="0"/>
              <a:t> </a:t>
            </a:r>
            <a:r>
              <a:rPr lang="fi-FI" dirty="0" err="1" smtClean="0"/>
              <a:t>gotta</a:t>
            </a:r>
            <a:r>
              <a:rPr lang="fi-FI" dirty="0" smtClean="0"/>
              <a:t> </a:t>
            </a:r>
            <a:r>
              <a:rPr lang="fi-FI" dirty="0" err="1" smtClean="0"/>
              <a:t>do</a:t>
            </a:r>
            <a:r>
              <a:rPr lang="fi-FI" dirty="0" smtClean="0"/>
              <a:t>” &gt; tehdään, mitä pitää</a:t>
            </a:r>
            <a:r>
              <a:rPr lang="fi-FI" dirty="0"/>
              <a:t> </a:t>
            </a:r>
            <a:r>
              <a:rPr lang="fi-FI" dirty="0" smtClean="0"/>
              <a:t>–ajattelu &gt; projektisuunnitelma sanelee</a:t>
            </a:r>
          </a:p>
          <a:p>
            <a:pPr fontAlgn="t"/>
            <a:r>
              <a:rPr lang="fi-FI" b="1" dirty="0" smtClean="0"/>
              <a:t>5 </a:t>
            </a:r>
            <a:r>
              <a:rPr lang="fi-FI" b="1" dirty="0"/>
              <a:t>konseptia:</a:t>
            </a:r>
            <a:r>
              <a:rPr lang="fi-FI" dirty="0"/>
              <a:t> Tehkää tiimissänne 5 konseptia eli paketoikaa yhdelle A4:lle visuaaliseksi esitteeksi tilaajalle lähetettävät 5 konseptipaperia (DL 12.3.2014). </a:t>
            </a:r>
            <a:r>
              <a:rPr lang="fi-FI" dirty="0" err="1"/>
              <a:t>Pitchatkaa</a:t>
            </a:r>
            <a:r>
              <a:rPr lang="fi-FI" dirty="0"/>
              <a:t> nämä tilaajalle (DL 13.3.2014). Tehdään yhdessä </a:t>
            </a:r>
            <a:r>
              <a:rPr lang="fi-FI" dirty="0" err="1"/>
              <a:t>fasilitoituna</a:t>
            </a:r>
            <a:r>
              <a:rPr lang="fi-FI" dirty="0"/>
              <a:t> lähityönä! Palauttakaa </a:t>
            </a:r>
            <a:r>
              <a:rPr lang="fi-FI" dirty="0" err="1"/>
              <a:t>wikiin</a:t>
            </a:r>
            <a:r>
              <a:rPr lang="fi-FI" dirty="0"/>
              <a:t> omaan luukkuunne.</a:t>
            </a:r>
          </a:p>
          <a:p>
            <a:pPr fontAlgn="t"/>
            <a:r>
              <a:rPr lang="fi-FI" b="1" dirty="0"/>
              <a:t>Projektisuunnitelma: </a:t>
            </a:r>
            <a:r>
              <a:rPr lang="fi-FI" dirty="0"/>
              <a:t>Tehkää ryhmässänne valitun konseptin perusteella. DL pe 14.3 klo 12 lähetty tilaajalle. </a:t>
            </a:r>
            <a:r>
              <a:rPr lang="fi-FI" dirty="0" err="1"/>
              <a:t>Tuunatkaa</a:t>
            </a:r>
            <a:r>
              <a:rPr lang="fi-FI" dirty="0"/>
              <a:t>, parannelkaa </a:t>
            </a:r>
            <a:r>
              <a:rPr lang="fi-FI" dirty="0" err="1"/>
              <a:t>kommenttiien</a:t>
            </a:r>
            <a:r>
              <a:rPr lang="fi-FI" dirty="0"/>
              <a:t> perusteella (DL 14.3 klo 16 mennessä). Palauttakaa </a:t>
            </a:r>
            <a:r>
              <a:rPr lang="fi-FI" dirty="0" err="1"/>
              <a:t>wikiin</a:t>
            </a:r>
            <a:r>
              <a:rPr lang="fi-FI" dirty="0"/>
              <a:t> klo 16.</a:t>
            </a:r>
          </a:p>
          <a:p>
            <a:pPr fontAlgn="t"/>
            <a:r>
              <a:rPr lang="fi-FI" b="1" dirty="0"/>
              <a:t>Väliraportit</a:t>
            </a:r>
            <a:r>
              <a:rPr lang="fi-FI" dirty="0"/>
              <a:t> ja valmennustuokiot (sovitaan valmentajan kanssa erikseen/ projekti). Väliraportin tulee sisältää </a:t>
            </a:r>
            <a:r>
              <a:rPr lang="fi-FI" dirty="0" err="1"/>
              <a:t>vähintää</a:t>
            </a:r>
            <a:r>
              <a:rPr lang="fi-FI" dirty="0"/>
              <a:t>: Projektin status. Tehdyt asiat, seuraavaksi tehtävät asiat, ongelmat, riskit, tarvitsemme apua: xxx. </a:t>
            </a:r>
            <a:r>
              <a:rPr lang="fi-FI" dirty="0" err="1"/>
              <a:t>Välirapsat</a:t>
            </a:r>
            <a:r>
              <a:rPr lang="fi-FI" dirty="0"/>
              <a:t> palautetaan </a:t>
            </a:r>
            <a:r>
              <a:rPr lang="fi-FI" dirty="0" err="1"/>
              <a:t>wikiin</a:t>
            </a:r>
            <a:r>
              <a:rPr lang="fi-FI" dirty="0"/>
              <a:t> omaan luukkuun!</a:t>
            </a:r>
          </a:p>
          <a:p>
            <a:pPr fontAlgn="t"/>
            <a:r>
              <a:rPr lang="fi-FI" b="1" dirty="0"/>
              <a:t>Paketoitu innovaatio</a:t>
            </a:r>
            <a:r>
              <a:rPr lang="fi-FI" dirty="0"/>
              <a:t> (muodosta sovitaan ohjaajan ja yrityksen kanssa projektisuunnitelmassa, video, prosessikaavio, konsepti, tuote, palvelu).</a:t>
            </a:r>
          </a:p>
          <a:p>
            <a:pPr fontAlgn="t"/>
            <a:r>
              <a:rPr lang="fi-FI" b="1" dirty="0"/>
              <a:t>Loppuesitys. </a:t>
            </a:r>
            <a:r>
              <a:rPr lang="fi-FI" dirty="0">
                <a:hlinkClick r:id="rId2" action="ppaction://hlinkfile"/>
              </a:rPr>
              <a:t>Käytä pohjaa</a:t>
            </a:r>
            <a:endParaRPr lang="fi-FI" dirty="0"/>
          </a:p>
          <a:p>
            <a:pPr fontAlgn="t"/>
            <a:r>
              <a:rPr lang="fi-FI" b="1" dirty="0"/>
              <a:t>Loppuraportti. </a:t>
            </a:r>
            <a:r>
              <a:rPr lang="fi-FI" dirty="0">
                <a:hlinkClick r:id="rId3" action="ppaction://hlinkfile"/>
              </a:rPr>
              <a:t>Käytä pohjaa</a:t>
            </a:r>
            <a:endParaRPr lang="fi-FI" dirty="0"/>
          </a:p>
          <a:p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278671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Haasteet </a:t>
            </a:r>
            <a:r>
              <a:rPr lang="fi-FI" dirty="0" smtClean="0"/>
              <a:t>työelämästä ti 11.3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fi-FI" dirty="0" err="1" smtClean="0"/>
              <a:t>Educons</a:t>
            </a:r>
            <a:r>
              <a:rPr lang="fi-FI" dirty="0" smtClean="0"/>
              <a:t> Oy</a:t>
            </a:r>
            <a:endParaRPr lang="fi-FI" dirty="0" smtClean="0"/>
          </a:p>
          <a:p>
            <a:pPr>
              <a:buFont typeface="+mj-lt"/>
              <a:buAutoNum type="arabicPeriod"/>
            </a:pPr>
            <a:r>
              <a:rPr lang="fi-FI" dirty="0" smtClean="0"/>
              <a:t>Purjelaivakonttori Oy</a:t>
            </a:r>
            <a:endParaRPr lang="fi-FI" dirty="0" smtClean="0"/>
          </a:p>
          <a:p>
            <a:pPr>
              <a:buFont typeface="+mj-lt"/>
              <a:buAutoNum type="arabicPeriod"/>
            </a:pPr>
            <a:r>
              <a:rPr lang="fi-FI" dirty="0" smtClean="0"/>
              <a:t>Kartanokylpylä </a:t>
            </a:r>
            <a:r>
              <a:rPr lang="fi-FI" dirty="0" err="1" smtClean="0"/>
              <a:t>Kaisankoti</a:t>
            </a: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Ryhmä valitsee haasteensa näistä. Ja tekee myös oman </a:t>
            </a:r>
            <a:r>
              <a:rPr lang="fi-FI" dirty="0" smtClean="0"/>
              <a:t>keksinnön, jos tahtoo!</a:t>
            </a:r>
            <a:endParaRPr lang="fi-FI" dirty="0" smtClean="0"/>
          </a:p>
          <a:p>
            <a:pPr>
              <a:buFont typeface="+mj-lt"/>
              <a:buAutoNum type="arabicPeriod"/>
            </a:pPr>
            <a:endParaRPr lang="fi-FI" dirty="0" smtClean="0"/>
          </a:p>
          <a:p>
            <a:pPr>
              <a:buFont typeface="+mj-lt"/>
              <a:buAutoNum type="arabicPeriod"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9472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10.3 agenda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i-FI" sz="1600" dirty="0" smtClean="0"/>
              <a:t>9.15 </a:t>
            </a:r>
            <a:r>
              <a:rPr lang="fi-FI" sz="1600" dirty="0"/>
              <a:t>- 10.00 MINNO® Orientaatio. Mitä, miksi, milloin, miten? Lm Hero</a:t>
            </a:r>
          </a:p>
          <a:p>
            <a:pPr marL="0" indent="0">
              <a:buNone/>
            </a:pPr>
            <a:r>
              <a:rPr lang="fi-FI" sz="1600" dirty="0"/>
              <a:t> </a:t>
            </a:r>
          </a:p>
          <a:p>
            <a:pPr marL="0" indent="0">
              <a:buNone/>
            </a:pPr>
            <a:r>
              <a:rPr lang="fi-FI" sz="1600" dirty="0"/>
              <a:t>10.00 - 11.00 Keitä me olemme. Asiantuntijuuden luovuttaminen.  </a:t>
            </a:r>
          </a:p>
          <a:p>
            <a:pPr marL="0" indent="0">
              <a:buNone/>
            </a:pPr>
            <a:r>
              <a:rPr lang="fi-FI" sz="1600" dirty="0"/>
              <a:t>11.00 Mistä tunnistan innovaation? Metropolian Innovaatiopäällikkö Juha Järvinen</a:t>
            </a:r>
            <a:r>
              <a:rPr lang="fi-FI" sz="1600" dirty="0" smtClean="0"/>
              <a:t>.</a:t>
            </a:r>
            <a:r>
              <a:rPr lang="fi-FI" sz="1600" dirty="0"/>
              <a:t> </a:t>
            </a:r>
          </a:p>
          <a:p>
            <a:pPr marL="0" indent="0">
              <a:buNone/>
            </a:pPr>
            <a:r>
              <a:rPr lang="fi-FI" sz="1600" dirty="0"/>
              <a:t>12-13 </a:t>
            </a:r>
            <a:r>
              <a:rPr lang="fi-FI" sz="1600" dirty="0" smtClean="0"/>
              <a:t>Lounas</a:t>
            </a:r>
            <a:r>
              <a:rPr lang="fi-FI" sz="1600" dirty="0"/>
              <a:t> </a:t>
            </a:r>
          </a:p>
          <a:p>
            <a:pPr marL="0" indent="0">
              <a:buNone/>
            </a:pPr>
            <a:r>
              <a:rPr lang="fi-FI" sz="1600" dirty="0"/>
              <a:t>13-16 </a:t>
            </a:r>
            <a:r>
              <a:rPr lang="fi-FI" sz="1600" dirty="0" smtClean="0"/>
              <a:t>Työn tulevaisuus, esimerkkejä </a:t>
            </a:r>
            <a:r>
              <a:rPr lang="fi-FI" sz="1600" dirty="0"/>
              <a:t>elävästä </a:t>
            </a:r>
            <a:r>
              <a:rPr lang="fi-FI" sz="1600" dirty="0" smtClean="0"/>
              <a:t>elämästä. </a:t>
            </a:r>
            <a:r>
              <a:rPr lang="fi-FI" sz="1600" dirty="0"/>
              <a:t>Minä I toimija vs. Minä T-toimija. </a:t>
            </a:r>
          </a:p>
          <a:p>
            <a:pPr marL="0" indent="0">
              <a:buNone/>
            </a:pPr>
            <a:r>
              <a:rPr lang="fi-FI" sz="1600" dirty="0"/>
              <a:t> </a:t>
            </a:r>
          </a:p>
          <a:p>
            <a:pPr marL="0" lvl="0" indent="0">
              <a:buNone/>
            </a:pPr>
            <a:r>
              <a:rPr lang="fi-FI" sz="1600" dirty="0" smtClean="0"/>
              <a:t>Välineet:</a:t>
            </a:r>
          </a:p>
          <a:p>
            <a:pPr marL="0" lvl="0" indent="0">
              <a:buNone/>
            </a:pPr>
            <a:r>
              <a:rPr lang="fi-FI" sz="1600" dirty="0" err="1" smtClean="0"/>
              <a:t>iPad</a:t>
            </a:r>
            <a:r>
              <a:rPr lang="fi-FI" sz="1600" dirty="0" smtClean="0"/>
              <a:t>, omat koneet, </a:t>
            </a:r>
            <a:r>
              <a:rPr lang="fi-FI" sz="1600" dirty="0" err="1" smtClean="0"/>
              <a:t>läppärit</a:t>
            </a:r>
            <a:endParaRPr lang="fi-FI" sz="1600" dirty="0" smtClean="0"/>
          </a:p>
          <a:p>
            <a:pPr marL="0" lvl="0" indent="0">
              <a:buNone/>
            </a:pPr>
            <a:r>
              <a:rPr lang="fi-FI" sz="1600" dirty="0" err="1" smtClean="0"/>
              <a:t>Facebook</a:t>
            </a:r>
            <a:r>
              <a:rPr lang="fi-FI" sz="1600" dirty="0" smtClean="0"/>
              <a:t>, miksi?</a:t>
            </a:r>
          </a:p>
          <a:p>
            <a:pPr marL="0" lvl="0" indent="0">
              <a:buNone/>
            </a:pPr>
            <a:r>
              <a:rPr lang="fi-FI" sz="1600" dirty="0" err="1" smtClean="0"/>
              <a:t>Wiki</a:t>
            </a:r>
            <a:r>
              <a:rPr lang="fi-FI" sz="1600" dirty="0"/>
              <a:t>: mikä? </a:t>
            </a:r>
            <a:endParaRPr lang="fi-FI" sz="1600" dirty="0"/>
          </a:p>
        </p:txBody>
      </p:sp>
    </p:spTree>
    <p:extLst>
      <p:ext uri="{BB962C8B-B14F-4D97-AF65-F5344CB8AC3E}">
        <p14:creationId xmlns:p14="http://schemas.microsoft.com/office/powerpoint/2010/main" val="30829763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Videoita  aiheesta: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i-FI" b="1" dirty="0"/>
              <a:t> </a:t>
            </a:r>
            <a:endParaRPr lang="fi-FI" dirty="0"/>
          </a:p>
          <a:p>
            <a:pPr marL="0" indent="0">
              <a:buNone/>
            </a:pPr>
            <a:r>
              <a:rPr lang="fi-FI" dirty="0"/>
              <a:t>Vesa Taatila: Innovaatioista</a:t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u="sng" dirty="0">
                <a:hlinkClick r:id="rId2"/>
              </a:rPr>
              <a:t>http://moodle.metropolia.fi/mod/url/view.php?id=153372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dirty="0"/>
              <a:t>Juha  Järvinen: Innovaatioiden tunnistamisesta</a:t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u="sng" dirty="0">
                <a:hlinkClick r:id="rId3"/>
              </a:rPr>
              <a:t>http://moodle.metropolia.fi/mod/url/view.php?id=155563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dirty="0"/>
              <a:t>Alan </a:t>
            </a:r>
            <a:r>
              <a:rPr lang="fi-FI" dirty="0" err="1"/>
              <a:t>Barrell</a:t>
            </a:r>
            <a:r>
              <a:rPr lang="fi-FI" dirty="0"/>
              <a:t>: </a:t>
            </a:r>
            <a:r>
              <a:rPr lang="fi-FI" dirty="0" err="1"/>
              <a:t>Innovation</a:t>
            </a:r>
            <a:r>
              <a:rPr lang="fi-FI" dirty="0"/>
              <a:t> </a:t>
            </a:r>
            <a:r>
              <a:rPr lang="fi-FI" dirty="0" err="1"/>
              <a:t>takes</a:t>
            </a:r>
            <a:r>
              <a:rPr lang="fi-FI" dirty="0"/>
              <a:t> </a:t>
            </a:r>
            <a:r>
              <a:rPr lang="fi-FI" dirty="0" err="1"/>
              <a:t>imagination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u="sng" dirty="0">
                <a:hlinkClick r:id="rId4"/>
              </a:rPr>
              <a:t>http://moodle.metropolia.fi/mod/url/view.php?id=156282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dirty="0"/>
              <a:t>Ulla Vehkaperä: Innovatiivinen ryhmä toimii</a:t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u="sng" dirty="0">
                <a:hlinkClick r:id="rId5"/>
              </a:rPr>
              <a:t>http://moodle.metropolia.fi/mod/url/view.php?id=155963</a:t>
            </a:r>
            <a:endParaRPr lang="fi-FI" dirty="0"/>
          </a:p>
          <a:p>
            <a:pPr marL="0" indent="0">
              <a:buNone/>
            </a:pPr>
            <a:r>
              <a:rPr lang="fi-FI" dirty="0"/>
              <a:t>Vesa </a:t>
            </a:r>
            <a:r>
              <a:rPr lang="fi-FI" dirty="0" err="1"/>
              <a:t>Linja-Aho</a:t>
            </a:r>
            <a:r>
              <a:rPr lang="fi-FI" dirty="0"/>
              <a:t>: Mitä jokaisen opiskelijan tulisi tietää tekijänoikeuksista?</a:t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u="sng" dirty="0">
                <a:hlinkClick r:id="rId6"/>
              </a:rPr>
              <a:t>http://moodle.metropolia.fi/mod/url/view.php?id=155784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3831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auramh\AppData\Local\Microsoft\Windows\Temporary Internet Files\Content.IE5\IC3SM2X9\MC90028056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96" y="4152528"/>
            <a:ext cx="1401571" cy="100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lauramh\AppData\Local\Microsoft\Windows\Temporary Internet Files\Content.IE5\A0G467LB\MC90044131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690" y="3789040"/>
            <a:ext cx="1551799" cy="155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lauramh\AppData\Local\Microsoft\Windows\Temporary Internet Files\Content.IE5\HW7NOF9K\MC900432594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418" y="4126236"/>
            <a:ext cx="1034404" cy="103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/>
          <p:nvPr/>
        </p:nvSpPr>
        <p:spPr>
          <a:xfrm>
            <a:off x="837506" y="1988840"/>
            <a:ext cx="1220688" cy="1296144"/>
          </a:xfrm>
          <a:prstGeom prst="rect">
            <a:avLst/>
          </a:prstGeom>
          <a:solidFill>
            <a:srgbClr val="EC40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Tiedän paljon ekoasioista</a:t>
            </a:r>
            <a:endParaRPr lang="fi-FI" dirty="0"/>
          </a:p>
        </p:txBody>
      </p:sp>
      <p:sp>
        <p:nvSpPr>
          <p:cNvPr id="8" name="Rectangle 8"/>
          <p:cNvSpPr/>
          <p:nvPr/>
        </p:nvSpPr>
        <p:spPr>
          <a:xfrm>
            <a:off x="2709714" y="2015682"/>
            <a:ext cx="1220688" cy="12961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bg2"/>
                </a:solidFill>
              </a:rPr>
              <a:t>Osaan laulaa ihan sikahyvin</a:t>
            </a:r>
            <a:endParaRPr lang="fi-FI" dirty="0">
              <a:solidFill>
                <a:schemeClr val="bg2"/>
              </a:solidFill>
            </a:endParaRPr>
          </a:p>
        </p:txBody>
      </p:sp>
      <p:sp>
        <p:nvSpPr>
          <p:cNvPr id="9" name="Rectangle 9"/>
          <p:cNvSpPr/>
          <p:nvPr/>
        </p:nvSpPr>
        <p:spPr>
          <a:xfrm>
            <a:off x="4725938" y="2002295"/>
            <a:ext cx="1325884" cy="1296144"/>
          </a:xfrm>
          <a:prstGeom prst="rect">
            <a:avLst/>
          </a:prstGeom>
          <a:solidFill>
            <a:srgbClr val="F68D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Olen hyvä projektin vetäjä-</a:t>
            </a:r>
          </a:p>
          <a:p>
            <a:pPr algn="ctr"/>
            <a:r>
              <a:rPr lang="fi-FI" dirty="0" smtClean="0"/>
              <a:t>innostaja</a:t>
            </a:r>
            <a:endParaRPr lang="fi-FI" dirty="0"/>
          </a:p>
        </p:txBody>
      </p:sp>
      <p:pic>
        <p:nvPicPr>
          <p:cNvPr id="10" name="Picture 2" descr="C:\Users\lauramh\AppData\Local\Microsoft\Windows\Temporary Internet Files\Content.IE5\IC3SM2X9\MC90028056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06" y="2110476"/>
            <a:ext cx="438608" cy="31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lauramh\AppData\Local\Microsoft\Windows\Temporary Internet Files\Content.IE5\A0G467LB\MC900441312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408" y="2110476"/>
            <a:ext cx="349790" cy="349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lauramh\AppData\Local\Microsoft\Windows\Temporary Internet Files\Content.IE5\HW7NOF9K\MC900432594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068" y="2032476"/>
            <a:ext cx="532428" cy="532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uorakulmio 1"/>
          <p:cNvSpPr/>
          <p:nvPr/>
        </p:nvSpPr>
        <p:spPr>
          <a:xfrm>
            <a:off x="549686" y="764704"/>
            <a:ext cx="25665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000" dirty="0" smtClean="0"/>
              <a:t>Tieto, taito, asenne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336880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Minä i – Minä t:  unelmatiimi</a:t>
            </a:r>
            <a:endParaRPr lang="fi-FI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306" y="1412776"/>
            <a:ext cx="5944976" cy="430222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i-FI" sz="1800" dirty="0" smtClean="0"/>
              <a:t>Rinnuslappuun: </a:t>
            </a:r>
          </a:p>
          <a:p>
            <a:pPr lvl="1"/>
            <a:r>
              <a:rPr lang="fi-FI" dirty="0" smtClean="0"/>
              <a:t>Nimi</a:t>
            </a:r>
          </a:p>
          <a:p>
            <a:pPr lvl="1"/>
            <a:r>
              <a:rPr lang="fi-FI" dirty="0" smtClean="0"/>
              <a:t>Koulutusohjelma</a:t>
            </a:r>
          </a:p>
          <a:p>
            <a:pPr lvl="1"/>
            <a:r>
              <a:rPr lang="fi-FI" dirty="0" smtClean="0"/>
              <a:t>MINULLA ON </a:t>
            </a:r>
          </a:p>
          <a:p>
            <a:pPr lvl="2"/>
            <a:r>
              <a:rPr lang="fi-FI" dirty="0" smtClean="0"/>
              <a:t>Tietoa, </a:t>
            </a:r>
            <a:endParaRPr lang="fi-FI" dirty="0"/>
          </a:p>
          <a:p>
            <a:pPr lvl="2"/>
            <a:r>
              <a:rPr lang="fi-FI" dirty="0" smtClean="0"/>
              <a:t>taitoa, </a:t>
            </a:r>
          </a:p>
          <a:p>
            <a:pPr lvl="2"/>
            <a:r>
              <a:rPr lang="fi-FI" dirty="0" smtClean="0"/>
              <a:t>asennetta </a:t>
            </a:r>
          </a:p>
          <a:p>
            <a:pPr lvl="2"/>
            <a:r>
              <a:rPr lang="fi-FI" dirty="0" smtClean="0"/>
              <a:t>Suhteita </a:t>
            </a:r>
            <a:endParaRPr lang="fi-FI" dirty="0"/>
          </a:p>
          <a:p>
            <a:pPr marL="914400" lvl="2" indent="0">
              <a:buNone/>
            </a:pPr>
            <a:r>
              <a:rPr lang="fi-FI" dirty="0" smtClean="0"/>
              <a:t>&gt;&gt;&gt; mitä? Vahvuuteni! </a:t>
            </a:r>
            <a:r>
              <a:rPr lang="fi-FI" dirty="0" err="1" smtClean="0"/>
              <a:t>Huom</a:t>
            </a:r>
            <a:r>
              <a:rPr lang="fi-FI" dirty="0" smtClean="0"/>
              <a:t>! Erityisesti koulutusalasi ulkopuolelta!</a:t>
            </a:r>
          </a:p>
          <a:p>
            <a:pPr lvl="1"/>
            <a:r>
              <a:rPr lang="fi-FI" dirty="0" smtClean="0"/>
              <a:t>Mieluinen rooli projektityössä </a:t>
            </a:r>
          </a:p>
          <a:p>
            <a:pPr marL="0" indent="0">
              <a:buNone/>
            </a:pPr>
            <a:r>
              <a:rPr lang="fi-FI" sz="1800" dirty="0" smtClean="0"/>
              <a:t>Selkälappuun:</a:t>
            </a:r>
          </a:p>
          <a:p>
            <a:r>
              <a:rPr lang="fi-FI" dirty="0" smtClean="0"/>
              <a:t>Mitä osaamista tarvitsisin hyvän projektin onnistumiseksi?</a:t>
            </a:r>
          </a:p>
          <a:p>
            <a:r>
              <a:rPr lang="fi-FI" dirty="0" smtClean="0"/>
              <a:t>Minkälaisia ihmisiä tarvitsisin projektiini?</a:t>
            </a:r>
          </a:p>
          <a:p>
            <a:r>
              <a:rPr lang="fi-FI" dirty="0" smtClean="0"/>
              <a:t>Mikä projekti kiinnostaa</a:t>
            </a:r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1366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Ryhmät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i-FI" sz="3200" dirty="0" smtClean="0"/>
              <a:t>Sekaryhmät! Ei saman alan edustajia montaa!</a:t>
            </a:r>
          </a:p>
          <a:p>
            <a:r>
              <a:rPr lang="fi-FI" sz="3200" dirty="0" smtClean="0"/>
              <a:t>Jokaiselle tilaajalle löydyttävä vähintään yksi ryhmä!</a:t>
            </a:r>
          </a:p>
          <a:p>
            <a:r>
              <a:rPr lang="fi-FI" sz="3200" dirty="0" smtClean="0"/>
              <a:t>Ryhmän koko noin 5 henkilöä</a:t>
            </a:r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161418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Mikä?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>
          <a:xfrm>
            <a:off x="457306" y="1600200"/>
            <a:ext cx="5924816" cy="470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b="1" dirty="0" smtClean="0"/>
              <a:t>MINNO® Innovaatioprojekti </a:t>
            </a:r>
            <a:r>
              <a:rPr lang="fi-FI" dirty="0" smtClean="0"/>
              <a:t>on </a:t>
            </a:r>
            <a:r>
              <a:rPr lang="fi-FI" dirty="0"/>
              <a:t>opiskelijoiden monialaisissa ryhmissä toteuttama  projekti, johon haasteet tulevat työelämästä tai ryhmien sisältä.  Ryhmä saa vapaasti kehittää innovatiivisen ratkaisun </a:t>
            </a:r>
            <a:r>
              <a:rPr lang="fi-FI" dirty="0" smtClean="0"/>
              <a:t>toimeksiantoon ja oman ryhmästä lähtevän innovaation ohjauksessa</a:t>
            </a:r>
            <a:r>
              <a:rPr lang="fi-FI" dirty="0"/>
              <a:t>.  </a:t>
            </a:r>
          </a:p>
          <a:p>
            <a:pPr marL="0" indent="0">
              <a:buNone/>
            </a:pPr>
            <a:r>
              <a:rPr lang="fi-FI" dirty="0" smtClean="0"/>
              <a:t>Projekti </a:t>
            </a:r>
            <a:r>
              <a:rPr lang="fi-FI" dirty="0"/>
              <a:t>arvioidaan vertaisarvioinnin menetelmällä innovaatioprojektin </a:t>
            </a:r>
            <a:r>
              <a:rPr lang="fi-FI" dirty="0" err="1"/>
              <a:t>kriteeristöllä</a:t>
            </a:r>
            <a:r>
              <a:rPr lang="fi-FI" dirty="0"/>
              <a:t>. Projektityöstä pidetään tuntikirjanpitoa. Projektiryhmällä on projektipäällikkö, sihteeri/tiedottaja ja muita nimettyjä jäseniä. Projektilla on projektisuunnitelma, välikatselmus, sovitut tuotokset, sekä loppukatselmus. Jokaisella ryhmällä on </a:t>
            </a:r>
            <a:r>
              <a:rPr lang="fi-FI" dirty="0" smtClean="0"/>
              <a:t>ohjaaja.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2617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Meidän   MINNO®</a:t>
            </a:r>
            <a:endParaRPr lang="fi-FI" dirty="0"/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36811693"/>
              </p:ext>
            </p:extLst>
          </p:nvPr>
        </p:nvGraphicFramePr>
        <p:xfrm>
          <a:off x="-433486" y="1196752"/>
          <a:ext cx="7293074" cy="480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5017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Miksi me täällä nyt ollaan?????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Valmistaudumme tulevaisuuden työelämää varten.</a:t>
            </a:r>
          </a:p>
          <a:p>
            <a:r>
              <a:rPr lang="fi-FI" dirty="0" smtClean="0"/>
              <a:t>Työ on tänään ja tulevaisuudessa hyvin erilaista kuin eilen.</a:t>
            </a:r>
          </a:p>
          <a:p>
            <a:r>
              <a:rPr lang="fi-FI" dirty="0" smtClean="0"/>
              <a:t>Työn tekemisen </a:t>
            </a:r>
            <a:r>
              <a:rPr lang="fi-FI" dirty="0" smtClean="0">
                <a:solidFill>
                  <a:srgbClr val="FF0000"/>
                </a:solidFill>
              </a:rPr>
              <a:t>tavat </a:t>
            </a:r>
            <a:r>
              <a:rPr lang="fi-FI" dirty="0" smtClean="0"/>
              <a:t>muuttuvat, vain tieto tai taito ei yksin riitä.</a:t>
            </a:r>
            <a:endParaRPr lang="fi-FI" dirty="0"/>
          </a:p>
          <a:p>
            <a:r>
              <a:rPr lang="fi-FI" dirty="0" smtClean="0"/>
              <a:t>Tarvitaan tietoa, taitoa, asennetta, rohkeutta, kokeilunhalua, intoa, tutkimista, selvittämisosaamista ja sata muuta.</a:t>
            </a:r>
          </a:p>
          <a:p>
            <a:r>
              <a:rPr lang="fi-FI" dirty="0" smtClean="0"/>
              <a:t>Monialaisuus: miksi? Miksi ei vain syvää substanssiosaamista ?</a:t>
            </a:r>
          </a:p>
          <a:p>
            <a:r>
              <a:rPr lang="fi-FI" dirty="0" smtClean="0"/>
              <a:t>Alojen välimaastoissa lepää suuri potentiaali.</a:t>
            </a:r>
            <a:endParaRPr lang="fi-FI" dirty="0"/>
          </a:p>
          <a:p>
            <a:r>
              <a:rPr lang="fi-FI" dirty="0" smtClean="0"/>
              <a:t>Välimaastoalueella </a:t>
            </a:r>
            <a:r>
              <a:rPr lang="fi-FI" dirty="0"/>
              <a:t>vakiintuneet ideat törmäävät ja yhdistyvät muiden alojen, tieteenalojen ja kulttuurien </a:t>
            </a:r>
            <a:r>
              <a:rPr lang="fi-FI" dirty="0" smtClean="0"/>
              <a:t>käsitteiden ja käytänteiden </a:t>
            </a:r>
            <a:r>
              <a:rPr lang="fi-FI" dirty="0"/>
              <a:t>kanssa, ja saavat aikaan aivan </a:t>
            </a:r>
            <a:r>
              <a:rPr lang="fi-FI" dirty="0" smtClean="0"/>
              <a:t>uusia </a:t>
            </a:r>
            <a:r>
              <a:rPr lang="fi-FI" dirty="0"/>
              <a:t>ideoiden </a:t>
            </a:r>
            <a:r>
              <a:rPr lang="fi-FI" dirty="0" err="1" smtClean="0"/>
              <a:t>purkaukssia</a:t>
            </a:r>
            <a:r>
              <a:rPr lang="fi-FI" dirty="0" smtClean="0"/>
              <a:t>.</a:t>
            </a:r>
          </a:p>
          <a:p>
            <a:r>
              <a:rPr lang="fi-FI" dirty="0" smtClean="0"/>
              <a:t>T-ihminen vs. minä raataja</a:t>
            </a:r>
            <a:endParaRPr lang="fi-FI" dirty="0"/>
          </a:p>
        </p:txBody>
      </p:sp>
      <p:pic>
        <p:nvPicPr>
          <p:cNvPr id="4" name="Picture 4" descr="https://encrypted-tbn3.google.com/images?q=tbn:ANd9GcQQSvRQgJ48XNHc1KzMk0c2FoE-P5vCW6w4AtjCLVTd4uPQg4c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986" y="5157192"/>
            <a:ext cx="1368152" cy="144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84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02"/>
          <a:stretch/>
        </p:blipFill>
        <p:spPr>
          <a:xfrm>
            <a:off x="1710574" y="120025"/>
            <a:ext cx="3817308" cy="3816424"/>
          </a:xfrm>
          <a:prstGeom prst="rect">
            <a:avLst/>
          </a:prstGeom>
        </p:spPr>
      </p:pic>
      <p:sp>
        <p:nvSpPr>
          <p:cNvPr id="5" name="Tekstiruutu 4"/>
          <p:cNvSpPr txBox="1"/>
          <p:nvPr/>
        </p:nvSpPr>
        <p:spPr>
          <a:xfrm>
            <a:off x="796981" y="4221088"/>
            <a:ext cx="564449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Tulevaisuus on aina monelta osin kysymysmerkki, mutta yksi</a:t>
            </a:r>
          </a:p>
          <a:p>
            <a:r>
              <a:rPr lang="fi-FI" dirty="0"/>
              <a:t>suunta on ilmeinen: reagoimme kehitysaaltoihin verkostoitumalla</a:t>
            </a:r>
          </a:p>
          <a:p>
            <a:r>
              <a:rPr lang="fi-FI" dirty="0"/>
              <a:t>eri osaajien kanssa. </a:t>
            </a:r>
            <a:endParaRPr lang="fi-FI" dirty="0" smtClean="0"/>
          </a:p>
          <a:p>
            <a:endParaRPr lang="fi-FI" dirty="0"/>
          </a:p>
          <a:p>
            <a:r>
              <a:rPr lang="fi-FI" dirty="0" smtClean="0"/>
              <a:t>Nämä </a:t>
            </a:r>
            <a:r>
              <a:rPr lang="fi-FI" dirty="0"/>
              <a:t>verkostot – kanavat, joiden kautta</a:t>
            </a:r>
          </a:p>
          <a:p>
            <a:r>
              <a:rPr lang="fi-FI" dirty="0"/>
              <a:t>yritys, organisaatio tai yksilö pääsee käsiksi sen omaa osaamista</a:t>
            </a:r>
          </a:p>
          <a:p>
            <a:r>
              <a:rPr lang="fi-FI" dirty="0"/>
              <a:t>täydentävään tietoon tai taitoon – ovat oppivia verkostoja.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3011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75"/>
          <a:stretch/>
        </p:blipFill>
        <p:spPr>
          <a:xfrm>
            <a:off x="1845618" y="392622"/>
            <a:ext cx="3241112" cy="3240361"/>
          </a:xfrm>
          <a:prstGeom prst="rect">
            <a:avLst/>
          </a:prstGeom>
        </p:spPr>
      </p:pic>
      <p:sp>
        <p:nvSpPr>
          <p:cNvPr id="5" name="Tekstiruutu 4"/>
          <p:cNvSpPr txBox="1"/>
          <p:nvPr/>
        </p:nvSpPr>
        <p:spPr>
          <a:xfrm>
            <a:off x="549474" y="3933056"/>
            <a:ext cx="60486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Työtä tehdään projekteissa, joiden kokoonpanot vaihtuvat. </a:t>
            </a:r>
            <a:r>
              <a:rPr lang="fi-FI" dirty="0" smtClean="0"/>
              <a:t>Kokoonpano tarvitsee </a:t>
            </a:r>
            <a:r>
              <a:rPr lang="fi-FI" dirty="0"/>
              <a:t>vahvat osaamisen peruspalikat ja runsaasti halua kokeilla uutta </a:t>
            </a:r>
            <a:r>
              <a:rPr lang="fi-FI" dirty="0" smtClean="0"/>
              <a:t>eli improvisoida</a:t>
            </a:r>
            <a:r>
              <a:rPr lang="fi-FI" dirty="0"/>
              <a:t>. </a:t>
            </a:r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Verkostona </a:t>
            </a:r>
            <a:r>
              <a:rPr lang="fi-FI" dirty="0"/>
              <a:t>(ja bändinä) toimiminen, toisilta oppiminen ja toisten</a:t>
            </a:r>
          </a:p>
          <a:p>
            <a:r>
              <a:rPr lang="fi-FI" dirty="0"/>
              <a:t>ideoiden päälle rakentaminen ovat harjoittelua vaativia taitoja. </a:t>
            </a:r>
            <a:r>
              <a:rPr lang="fi-FI" dirty="0" smtClean="0"/>
              <a:t>Onnistumisen kannalta </a:t>
            </a:r>
            <a:r>
              <a:rPr lang="fi-FI" dirty="0"/>
              <a:t>keskeistä on se, miten erilaiset osaajat toimivat yhteen.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452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1482" y="551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i-FI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99"/>
          <a:stretch/>
        </p:blipFill>
        <p:spPr>
          <a:xfrm>
            <a:off x="1845618" y="332656"/>
            <a:ext cx="3429794" cy="3429000"/>
          </a:xfrm>
          <a:prstGeom prst="rect">
            <a:avLst/>
          </a:prstGeom>
        </p:spPr>
      </p:pic>
      <p:sp>
        <p:nvSpPr>
          <p:cNvPr id="6" name="Suorakulmio 5"/>
          <p:cNvSpPr/>
          <p:nvPr/>
        </p:nvSpPr>
        <p:spPr>
          <a:xfrm>
            <a:off x="806213" y="4039904"/>
            <a:ext cx="52681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/>
              <a:t>Tulevaisuudessa korostuu erityisesti kaksi osaamisaluetta: </a:t>
            </a:r>
            <a:r>
              <a:rPr lang="fi-FI" dirty="0" smtClean="0"/>
              <a:t>yhteistyöhalu ja </a:t>
            </a:r>
            <a:r>
              <a:rPr lang="fi-FI" dirty="0"/>
              <a:t>-kyky sekä valmius tarttua ongelmiin </a:t>
            </a:r>
            <a:r>
              <a:rPr lang="fi-FI" dirty="0" smtClean="0"/>
              <a:t>yrittäjämäisellä </a:t>
            </a:r>
            <a:r>
              <a:rPr lang="fi-FI" dirty="0" err="1" smtClean="0"/>
              <a:t>draivilla</a:t>
            </a:r>
            <a:r>
              <a:rPr lang="fi-FI" dirty="0" smtClean="0"/>
              <a:t> </a:t>
            </a:r>
            <a:r>
              <a:rPr lang="fi-FI" dirty="0"/>
              <a:t>ja ratkaisuja etsien</a:t>
            </a:r>
            <a:r>
              <a:rPr lang="fi-FI" dirty="0" smtClean="0"/>
              <a:t>. </a:t>
            </a:r>
          </a:p>
          <a:p>
            <a:endParaRPr lang="fi-FI" dirty="0" smtClean="0"/>
          </a:p>
          <a:p>
            <a:r>
              <a:rPr lang="fi-FI" dirty="0" smtClean="0"/>
              <a:t>Onko </a:t>
            </a:r>
            <a:r>
              <a:rPr lang="fi-FI" dirty="0" smtClean="0"/>
              <a:t>sinulla </a:t>
            </a:r>
            <a:r>
              <a:rPr lang="fi-FI" dirty="0" smtClean="0"/>
              <a:t>tällainen halu</a:t>
            </a:r>
            <a:r>
              <a:rPr lang="fi-FI" dirty="0" smtClean="0"/>
              <a:t>?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503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26"/>
          <a:stretch/>
        </p:blipFill>
        <p:spPr>
          <a:xfrm>
            <a:off x="1521582" y="116632"/>
            <a:ext cx="3816424" cy="3808920"/>
          </a:xfrm>
        </p:spPr>
      </p:pic>
      <p:sp>
        <p:nvSpPr>
          <p:cNvPr id="3" name="Tekstiruutu 2"/>
          <p:cNvSpPr txBox="1"/>
          <p:nvPr/>
        </p:nvSpPr>
        <p:spPr>
          <a:xfrm>
            <a:off x="477466" y="4077072"/>
            <a:ext cx="59046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Menestyäkseen uuden luomisessa yritykset tarvitsevat </a:t>
            </a:r>
            <a:r>
              <a:rPr lang="fi-FI" dirty="0" smtClean="0"/>
              <a:t>yhteistyöverkostoihinsa entistä </a:t>
            </a:r>
            <a:r>
              <a:rPr lang="fi-FI" dirty="0" smtClean="0"/>
              <a:t>monialaisempaa osaamista. </a:t>
            </a:r>
          </a:p>
          <a:p>
            <a:endParaRPr lang="fi-FI" dirty="0"/>
          </a:p>
          <a:p>
            <a:r>
              <a:rPr lang="fi-FI" dirty="0" smtClean="0"/>
              <a:t>Osaamiset </a:t>
            </a:r>
            <a:r>
              <a:rPr lang="fi-FI" dirty="0"/>
              <a:t>kiteytyvät kykyyn hakea, jalostaa ja</a:t>
            </a:r>
          </a:p>
          <a:p>
            <a:r>
              <a:rPr lang="fi-FI" dirty="0"/>
              <a:t>jakaa </a:t>
            </a:r>
            <a:r>
              <a:rPr lang="fi-FI" dirty="0" smtClean="0"/>
              <a:t>tietoa oman alankin ulkopuolella. </a:t>
            </a:r>
            <a:r>
              <a:rPr lang="fi-FI" dirty="0"/>
              <a:t>Ne ovat liima, joka yhdistää toisiinsa erilaiset osaajat.</a:t>
            </a:r>
          </a:p>
          <a:p>
            <a:endParaRPr lang="fi-FI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8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5019</TotalTime>
  <Words>1209</Words>
  <Application>Microsoft Office PowerPoint</Application>
  <PresentationFormat>Mukautettu</PresentationFormat>
  <Paragraphs>176</Paragraphs>
  <Slides>23</Slides>
  <Notes>6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23</vt:i4>
      </vt:variant>
    </vt:vector>
  </HeadingPairs>
  <TitlesOfParts>
    <vt:vector size="24" baseType="lpstr">
      <vt:lpstr>Horizon</vt:lpstr>
      <vt:lpstr>MINNO® Innovaatioprojekti  Moniasteinen ja –alainen  10.3.2014 – 31.5.2014  </vt:lpstr>
      <vt:lpstr>10.3 agenda</vt:lpstr>
      <vt:lpstr>Mikä?</vt:lpstr>
      <vt:lpstr>Meidän   MINNO®</vt:lpstr>
      <vt:lpstr>Miksi me täällä nyt ollaan?????</vt:lpstr>
      <vt:lpstr>PowerPoint-esitys</vt:lpstr>
      <vt:lpstr>PowerPoint-esitys</vt:lpstr>
      <vt:lpstr>PowerPoint-esitys</vt:lpstr>
      <vt:lpstr>PowerPoint-esitys</vt:lpstr>
      <vt:lpstr>PowerPoint-esitys</vt:lpstr>
      <vt:lpstr>Osaamistavoitteet</vt:lpstr>
      <vt:lpstr>Sisältö</vt:lpstr>
      <vt:lpstr>Arviointi</vt:lpstr>
      <vt:lpstr>Arviointi ja opintopisteet</vt:lpstr>
      <vt:lpstr>Työtodistus</vt:lpstr>
      <vt:lpstr>ohjaus</vt:lpstr>
      <vt:lpstr>  Ajoitus ja paikka:</vt:lpstr>
      <vt:lpstr>”Tehtävät” wikissä</vt:lpstr>
      <vt:lpstr>Haasteet työelämästä ti 11.3</vt:lpstr>
      <vt:lpstr>Videoita  aiheesta:</vt:lpstr>
      <vt:lpstr>PowerPoint-esitys</vt:lpstr>
      <vt:lpstr>Minä i – Minä t:  unelmatiimi</vt:lpstr>
      <vt:lpstr>Ryhmät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Innoprojekti 5-7 op Mediatekniikka&amp;Kulttuuriala</dc:title>
  <dc:creator>Laura-Maija Hero</dc:creator>
  <cp:lastModifiedBy>Administrator</cp:lastModifiedBy>
  <cp:revision>121</cp:revision>
  <dcterms:created xsi:type="dcterms:W3CDTF">2012-04-26T08:34:27Z</dcterms:created>
  <dcterms:modified xsi:type="dcterms:W3CDTF">2014-03-07T13:16:49Z</dcterms:modified>
</cp:coreProperties>
</file>