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2" name="Shape 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200150" x="0"/>
            <a:ext cy="2743199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9" name="Shape 9"/>
          <p:cNvGrpSpPr/>
          <p:nvPr/>
        </p:nvGrpSpPr>
        <p:grpSpPr>
          <a:xfrm>
            <a:off y="-1078" x="0"/>
            <a:ext cy="5144627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5144627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1568184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 indent="304800">
              <a:buSzPct val="100000"/>
              <a:defRPr sz="4800"/>
            </a:lvl1pPr>
            <a:lvl2pPr algn="ctr" indent="304800">
              <a:buSzPct val="100000"/>
              <a:defRPr sz="4800"/>
            </a:lvl2pPr>
            <a:lvl3pPr algn="ctr" indent="304800">
              <a:buSzPct val="100000"/>
              <a:defRPr sz="4800"/>
            </a:lvl3pPr>
            <a:lvl4pPr algn="ctr" indent="304800">
              <a:buSzPct val="100000"/>
              <a:defRPr sz="4800"/>
            </a:lvl4pPr>
            <a:lvl5pPr algn="ctr" indent="304800">
              <a:buSzPct val="100000"/>
              <a:defRPr sz="4800"/>
            </a:lvl5pPr>
            <a:lvl6pPr algn="ctr" indent="304800">
              <a:buSzPct val="100000"/>
              <a:defRPr sz="4800"/>
            </a:lvl6pPr>
            <a:lvl7pPr algn="ctr" indent="304800">
              <a:buSzPct val="100000"/>
              <a:defRPr sz="4800"/>
            </a:lvl7pPr>
            <a:lvl8pPr algn="ctr" indent="304800">
              <a:buSzPct val="100000"/>
              <a:defRPr sz="4800"/>
            </a:lvl8pPr>
            <a:lvl9pPr algn="ctr" indent="304800"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2914650" x="685800"/>
            <a:ext cy="6585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 indent="152400" marL="0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 indent="152400" marL="0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 indent="152400" marL="0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19" name="Shape 19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25" name="Shape 25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30" name="Shape 30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36" name="Shape 36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42" name="Shape 4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48" name="Shape 4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52" name="Shape 5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58" name="Shape 5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62" name="Shape 6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/>
          </p:txBody>
        </p:sp>
      </p:grpSp>
      <p:sp>
        <p:nvSpPr>
          <p:cNvPr id="68" name="Shape 6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marL="0"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33350" marL="742950"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76200" marL="1143000"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300" marL="16002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300" marL="20574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300" marL="25146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300" marL="29718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300" marL="34290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300" marL="3886200"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ctrTitle"/>
          </p:nvPr>
        </p:nvSpPr>
        <p:spPr>
          <a:xfrm>
            <a:off y="1568184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Yksi yhteinen Positia</a:t>
            </a:r>
          </a:p>
        </p:txBody>
      </p:sp>
      <p:sp>
        <p:nvSpPr>
          <p:cNvPr id="71" name="Shape 71"/>
          <p:cNvSpPr txBox="1"/>
          <p:nvPr>
            <p:ph idx="1" type="subTitle"/>
          </p:nvPr>
        </p:nvSpPr>
        <p:spPr>
          <a:xfrm>
            <a:off y="2914650" x="685800"/>
            <a:ext cy="658500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fi"/>
              <a:t>Hejkit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Mikä innovaatio?</a:t>
            </a:r>
          </a:p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2400" lang="fi"/>
              <a:t>Moniammatillinen Positia, jossa pyritään tukemaan opiskelijoiden yhteistyötä ja ammatillista osaamista.</a:t>
            </a:r>
          </a:p>
          <a:p>
            <a:pPr rtl="0" lvl="0" indent="-3810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2400" lang="fi"/>
              <a:t>Pyrimme sisällyttämään Positiaan mahdollisimman monta alaa, jotka voivat toimia keskenään.</a:t>
            </a:r>
          </a:p>
          <a:p>
            <a:pPr rtl="0" lvl="0" indent="-3810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2400" lang="fi"/>
              <a:t>Innovoimme toimintamallin, jossa yhdistämme monialaisuuden ja opiskelijaterveydenhuollon (=Positia).</a:t>
            </a:r>
          </a:p>
          <a:p>
            <a:pPr rtl="0" lvl="1" indent="-381000" marL="914400"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fi"/>
              <a:t>Positiassa käy opiskelijoiden lisäksi muitakin ihmisiä, mutta “terveyspaketti” on opiskelijoille.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Miten toteutetaan?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925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1900" lang="fi"/>
              <a:t>Aluksi meinasimme ideoida toiminnan näkökulmasta, mutta se vaihtui tilanäkökulmaan. Lopulta yhdistimme molemmat keskittymättä kumpaankaan liian yksityiskohtaisesti.</a:t>
            </a:r>
          </a:p>
          <a:p>
            <a:r>
              <a:t/>
            </a:r>
          </a:p>
          <a:p>
            <a:pPr rtl="0" lvl="0" indent="-34925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1900" lang="fi"/>
              <a:t>Uuden Positian ydin pyritään luomaan kampuksen ensimmäiseen kerrokseen (eniten Positiaa pyörittävät koulutusohjelmat).</a:t>
            </a:r>
          </a:p>
          <a:p>
            <a:pPr rtl="0" lvl="1" indent="-34925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1900" lang="fi"/>
              <a:t>Ydin = Osteopaatit, fysioterapeutit, jalkaterapeutit, apuvälineteknikot, optikot, terveydenhoitajat, sosionomit, geronomit, toimintaterapeutit sekä suuhygienistit.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Miten toteutetaan?</a:t>
            </a:r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2400" lang="fi"/>
              <a:t>Pyrimme suunnittelussa tuomaan eniten yhteistyötä tekevät koulutusohjelmat lähelle toisiaan </a:t>
            </a:r>
          </a:p>
          <a:p>
            <a:pPr rtl="0" lvl="1" indent="-3810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2400" lang="fi"/>
              <a:t>esim. osteopaatit, fysioterapeutit ja jalkaterapeutit ovat samassa tilassa.</a:t>
            </a:r>
          </a:p>
          <a:p>
            <a:pPr rtl="0" lvl="0" indent="-3810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2400" lang="fi"/>
              <a:t>Vähemmän Positiassa toimivat ja yhteistyötä tekevät sekä koulutusalat ovat toisissa kerroksissa.</a:t>
            </a:r>
          </a:p>
          <a:p>
            <a:pPr rtl="0" lvl="1" indent="-381000" marL="914400"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fi"/>
              <a:t>esim. röntgenhoitajat 2 krs.</a:t>
            </a:r>
          </a:p>
          <a:p>
            <a:pPr rtl="0" lvl="1" indent="-381000" marL="914400"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fi"/>
              <a:t>Positiassa voisi olla kuitenkin yksi “showroom”, johon muutkin alat voivat tulla esittelemään omaa toimintaansa tarvittaessa.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Suunnitelma uudesta Positiasta</a:t>
            </a:r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2400" lang="fi"/>
              <a:t>Suunnittelimme uudesta Positiasta pohjapiirroksen alkuperäisen pohjapiirroksen mukaan.</a:t>
            </a:r>
          </a:p>
          <a:p>
            <a:pPr rtl="0" lvl="1" indent="-381000" marL="914400">
              <a:buClr>
                <a:schemeClr val="lt1"/>
              </a:buClr>
              <a:buSzPct val="80000"/>
              <a:buFont typeface="Courier New"/>
              <a:buChar char="o"/>
            </a:pPr>
            <a:r>
              <a:rPr lang="fi"/>
              <a:t>suunnitelma toteutettiin laskettujen neliöiden ja rakennusratkaisujen pohjalta.</a:t>
            </a:r>
          </a:p>
          <a:p>
            <a:pPr rtl="0" lvl="0" indent="-3810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2400" lang="fi"/>
              <a:t>Aiomme suunnitella “terveyspaketin” opiskelijoille.</a:t>
            </a:r>
          </a:p>
          <a:p>
            <a:pPr rtl="0" lvl="0">
              <a:buNone/>
            </a:pPr>
            <a:r>
              <a:rPr sz="2400" lang="fi"/>
              <a:t>    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00" name="Shape 100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73987" x="972900"/>
            <a:ext cy="4995525" cx="666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“Terveyspaketti”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lt1"/>
              </a:buClr>
              <a:buSzPct val="208333"/>
              <a:buFont typeface="Arial"/>
              <a:buChar char="•"/>
            </a:pPr>
            <a:r>
              <a:rPr sz="2400" lang="fi"/>
              <a:t>Ajattelimme, että opiskelijoilla olisi etuoikeus käyttää Positiaa asiakkaina</a:t>
            </a:r>
            <a:r>
              <a:rPr lang="fi"/>
              <a:t> </a:t>
            </a:r>
            <a:r>
              <a:rPr sz="2400" lang="fi"/>
              <a:t>esim. kahtena päivänä viikossa (auki viitenä päivänä).</a:t>
            </a:r>
          </a:p>
          <a:p>
            <a:pPr rtl="0" lvl="0" indent="-419100" marL="457200">
              <a:buClr>
                <a:schemeClr val="lt1"/>
              </a:buClr>
              <a:buSzPct val="208333"/>
              <a:buFont typeface="Arial"/>
              <a:buChar char="•"/>
            </a:pPr>
            <a:r>
              <a:rPr sz="2400" lang="fi"/>
              <a:t>Opiskelijoilla oma varausjärjestelmä netissä.</a:t>
            </a:r>
          </a:p>
          <a:p>
            <a:pPr rtl="0" lvl="0" indent="-419100" marL="457200">
              <a:buClr>
                <a:schemeClr val="lt1"/>
              </a:buClr>
              <a:buSzPct val="125000"/>
              <a:buFont typeface="Trebuchet MS"/>
              <a:buChar char="●"/>
            </a:pPr>
            <a:r>
              <a:rPr sz="2400" lang="fi"/>
              <a:t>Ilmaiset (terveydenhoitajan, optikon, sosionomin, suuhygienistin ja toimintaterapeutin palvelut) ja mahdollisimman halvat (osteopaatin, fysioterapeutin ja jalkaterapeutin palvelut).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fi"/>
              <a:t>Aineiston hyödyntäminen</a:t>
            </a:r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2400" lang="fi"/>
              <a:t>Kyselyn tulokset: 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1800" lang="fi"/>
              <a:t>opiskelijat kaipaavat parempaa terveydenhuoltoa ja toivovat, että Positiasta tulisi mahdollisimman monipuolinen.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1800" lang="fi"/>
              <a:t>yrittäjyysopintojen suorittaminen Positiassa koettiin hankalaksi kokonaisuudeksi (emme lähteneet kehittämään).</a:t>
            </a:r>
          </a:p>
          <a:p>
            <a:pPr rtl="0" lvl="1" indent="-342900" marL="914400">
              <a:buClr>
                <a:schemeClr val="lt1"/>
              </a:buClr>
              <a:buSzPct val="100000"/>
              <a:buFont typeface="Courier New"/>
              <a:buChar char="o"/>
            </a:pPr>
            <a:r>
              <a:rPr sz="1800" lang="fi"/>
              <a:t>moniammatillisuus koettiin hyväksi, mutta sen järjestäminen vaatisi suunnittelua ajanvarauksen ja opintosuunnitelman järjestämisen suhteen.</a:t>
            </a:r>
          </a:p>
          <a:p>
            <a:pPr rtl="0" lvl="0" indent="-381000" marL="457200">
              <a:buClr>
                <a:schemeClr val="lt1"/>
              </a:buClr>
              <a:buSzPct val="166666"/>
              <a:buFont typeface="Arial"/>
              <a:buChar char="•"/>
            </a:pPr>
            <a:r>
              <a:rPr sz="2400" lang="fi"/>
              <a:t>Teoriaa moniammatillisuudesta ja sen hyödyllisyydestä, toimivuudesta ja haasteista.</a:t>
            </a:r>
          </a:p>
          <a:p>
            <a:r>
              <a:t/>
            </a:r>
          </a:p>
          <a:p>
            <a:pPr>
              <a:buNone/>
            </a:pPr>
            <a:r>
              <a:rPr lang="fi"/>
              <a:t>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