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3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5" name="Shape 1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3" name="Shape 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2" name="Shape 1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3" name="Shape 1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3" name="Shape 1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4" name="Shape 18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93" name="Shape 1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1pPr>
            <a:lvl2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2pPr>
            <a:lvl3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3pPr>
            <a:lvl4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4pPr>
            <a:lvl5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5pPr>
            <a:lvl6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6pPr>
            <a:lvl7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7pPr>
            <a:lvl8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8pPr>
            <a:lvl9pPr algn="ctr" indent="1905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1pPr>
            <a:lvl2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2pPr>
            <a:lvl3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3pPr>
            <a:lvl4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4pPr>
            <a:lvl5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5pPr>
            <a:lvl6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6pPr>
            <a:lvl7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7pPr>
            <a:lvl8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8pPr>
            <a:lvl9pPr indent="228600" marL="0">
              <a:buClr>
                <a:schemeClr val="lt1"/>
              </a:buClr>
              <a:buSzPct val="1000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lt1"/>
              </a:buClr>
              <a:buSzPct val="100000"/>
              <a:defRPr sz="3000">
                <a:solidFill>
                  <a:schemeClr val="lt1"/>
                </a:solidFill>
              </a:defRPr>
            </a:lvl1pPr>
            <a:lvl2pPr indent="-133350" marL="74295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2pPr>
            <a:lvl3pPr indent="-76200" marL="11430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indent="-114300" marL="16002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4pPr>
            <a:lvl5pPr indent="-114300" marL="20574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5pPr>
            <a:lvl6pPr indent="-114300" marL="25146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6pPr>
            <a:lvl7pPr indent="-114300" marL="29718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7pPr>
            <a:lvl8pPr indent="-114300" marL="34290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8pPr>
            <a:lvl9pPr indent="-114300" marL="3886200">
              <a:spcBef>
                <a:spcPts val="360"/>
              </a:spcBef>
              <a:buClr>
                <a:schemeClr val="lt1"/>
              </a:buClr>
              <a:buSzPct val="100000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1.jpg" Type="http://schemas.openxmlformats.org/officeDocument/2006/relationships/image" Id="rId4"/><Relationship Target="../media/image17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9.jpg" Type="http://schemas.openxmlformats.org/officeDocument/2006/relationships/image" Id="rId4"/><Relationship Target="../media/image15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2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0.jpg" Type="http://schemas.openxmlformats.org/officeDocument/2006/relationships/image" Id="rId4"/><Relationship Target="../media/image23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1.jpg" Type="http://schemas.openxmlformats.org/officeDocument/2006/relationships/image" Id="rId4"/><Relationship Target="../media/image25.jpg" Type="http://schemas.openxmlformats.org/officeDocument/2006/relationships/image" Id="rId3"/><Relationship Target="../media/image24.jpg" Type="http://schemas.openxmlformats.org/officeDocument/2006/relationships/image" Id="rId5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7.jpg" Type="http://schemas.openxmlformats.org/officeDocument/2006/relationships/image" Id="rId4"/><Relationship Target="../media/image26.jpg" Type="http://schemas.openxmlformats.org/officeDocument/2006/relationships/image" Id="rId3"/><Relationship Target="../media/image28.jpg" Type="http://schemas.openxmlformats.org/officeDocument/2006/relationships/image" Id="rId5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4.jpg" Type="http://schemas.openxmlformats.org/officeDocument/2006/relationships/image" Id="rId4"/><Relationship Target="../media/image32.jp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0.jpg" Type="http://schemas.openxmlformats.org/officeDocument/2006/relationships/image" Id="rId4"/><Relationship Target="../media/image31.jp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5.jpg" Type="http://schemas.openxmlformats.org/officeDocument/2006/relationships/image" Id="rId4"/><Relationship Target="../media/image29.jp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36.jpg" Type="http://schemas.openxmlformats.org/officeDocument/2006/relationships/image" Id="rId4"/><Relationship Target="../media/image33.jpg" Type="http://schemas.openxmlformats.org/officeDocument/2006/relationships/image" Id="rId3"/><Relationship Target="../media/image38.jpg" Type="http://schemas.openxmlformats.org/officeDocument/2006/relationships/image" Id="rId6"/><Relationship Target="../media/image37.jpg" Type="http://schemas.openxmlformats.org/officeDocument/2006/relationships/image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44.jpg" Type="http://schemas.openxmlformats.org/officeDocument/2006/relationships/image" Id="rId4"/><Relationship Target="../media/image39.jpg" Type="http://schemas.openxmlformats.org/officeDocument/2006/relationships/image" Id="rId3"/><Relationship Target="../media/image42.jpg" Type="http://schemas.openxmlformats.org/officeDocument/2006/relationships/image" Id="rId6"/><Relationship Target="../media/image41.jpg" Type="http://schemas.openxmlformats.org/officeDocument/2006/relationships/image" Id="rId5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43.jpg" Type="http://schemas.openxmlformats.org/officeDocument/2006/relationships/image" Id="rId4"/><Relationship Target="../media/image40.jpg" Type="http://schemas.openxmlformats.org/officeDocument/2006/relationships/image" Id="rId3"/><Relationship Target="../media/image45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../media/image03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4"/><Relationship Target="../media/image00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4"/><Relationship Target="../media/image02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4"/><Relationship Target="../media/image09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4"/><Relationship Target="../media/image04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3.jpg" Type="http://schemas.openxmlformats.org/officeDocument/2006/relationships/image" Id="rId4"/><Relationship Target="../media/image16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8.jpg" Type="http://schemas.openxmlformats.org/officeDocument/2006/relationships/image" Id="rId4"/><Relationship Target="../media/image10.jpg" Type="http://schemas.openxmlformats.org/officeDocument/2006/relationships/image" Id="rId3"/><Relationship Target="../media/image14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9612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Metropolia Tukholmankatu, Biomedicum ja Metropolia Vanha Viertotie Positia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4228478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 indent="0" marL="0">
              <a:buNone/>
            </a:pPr>
            <a:r>
              <a:rPr b="1" sz="1800" lang="fi">
                <a:solidFill>
                  <a:schemeClr val="lt1"/>
                </a:solidFill>
              </a:rPr>
              <a:t>    Jenni Itkonen, Elina Jantunen, Kaisa Karimies ja Henri Ulmanen</a:t>
            </a:r>
          </a:p>
          <a:p>
            <a:pPr algn="l" indent="0" marL="0">
              <a:buNone/>
            </a:pPr>
            <a:r>
              <a:rPr b="1" sz="1800" lang="fi">
                <a:solidFill>
                  <a:schemeClr val="lt1"/>
                </a:solidFill>
              </a:rPr>
              <a:t>							Hejkit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y="213775" x="5921850"/>
            <a:ext cy="4716000" cx="3081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/>
              <a:t>Lehtisali</a:t>
            </a:r>
          </a:p>
          <a:p>
            <a:r>
              <a:t/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13787" x="273475"/>
            <a:ext cy="4715924" cx="265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13787" x="3155525"/>
            <a:ext cy="4715940" cx="2652699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/>
        </p:nvSpPr>
        <p:spPr>
          <a:xfrm>
            <a:off y="1503500" x="5958550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Hyvää: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Isot ikkunat, luonnonvalo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tilavuus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Huonoa:</a:t>
            </a:r>
          </a:p>
          <a:p>
            <a:r>
              <a:t/>
            </a:r>
          </a:p>
          <a:p>
            <a:pPr>
              <a:buNone/>
            </a:pPr>
            <a:r>
              <a:rPr lang="fi">
                <a:solidFill>
                  <a:schemeClr val="lt1"/>
                </a:solidFill>
              </a:rPr>
              <a:t>- tyhjiä kaappeja keskellä käytävää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02" name="Shape 10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52587" x="85574"/>
            <a:ext cy="5038325" cx="2834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0" x="3125400"/>
            <a:ext cy="5038339" cx="283404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/>
        </p:nvSpPr>
        <p:spPr>
          <a:xfrm>
            <a:off y="1752775" x="5959450"/>
            <a:ext cy="2184899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Paremmat hyllyt, joissa ei kolkkoa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ulkonäköä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Leveämmät tilat kävellä hyllyjen</a:t>
            </a:r>
          </a:p>
          <a:p>
            <a:pPr>
              <a:buNone/>
            </a:pPr>
            <a:r>
              <a:rPr lang="fi">
                <a:solidFill>
                  <a:schemeClr val="lt1"/>
                </a:solidFill>
              </a:rPr>
              <a:t>välissä → viihtyisämmän näköinen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 txBox="1"/>
          <p:nvPr>
            <p:ph idx="1" type="body"/>
          </p:nvPr>
        </p:nvSpPr>
        <p:spPr>
          <a:xfrm>
            <a:off y="4168525" x="84150"/>
            <a:ext cy="757200" cx="8951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"/>
              <a:t>Lukutila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57125" x="964175"/>
            <a:ext cy="4058800" cx="721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y="4115925" x="1788300"/>
            <a:ext cy="457200" cx="63915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Mahdollisuus hiljaiseen         - paljon lisävaloa käytettävissä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   ryhmätyöskentelyyn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Riittävästi tilaa</a:t>
            </a:r>
          </a:p>
          <a:p>
            <a:pPr>
              <a:buNone/>
            </a:pPr>
            <a:r>
              <a:rPr lang="fi">
                <a:solidFill>
                  <a:schemeClr val="lt1"/>
                </a:solidFill>
              </a:rPr>
              <a:t>- tarpeeksi luonnonvaloa  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y="84125" x="6027050"/>
            <a:ext cy="4841699" cx="3008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/>
              <a:t>Kopiokoneet ja tietokoneet</a:t>
            </a:r>
          </a:p>
          <a:p>
            <a:r>
              <a:t/>
            </a:r>
          </a:p>
          <a:p>
            <a:r>
              <a:t/>
            </a:r>
          </a:p>
          <a:p>
            <a:pPr rtl="0" lvl="0">
              <a:buNone/>
            </a:pPr>
            <a:r>
              <a:rPr sz="1200" lang="fi"/>
              <a:t>Hyvää</a:t>
            </a:r>
          </a:p>
          <a:p>
            <a:pPr rtl="0" lvl="0">
              <a:buNone/>
            </a:pPr>
            <a:r>
              <a:rPr sz="1200" lang="fi"/>
              <a:t>- koneita ja kopiointikoneita riittävästi</a:t>
            </a:r>
          </a:p>
          <a:p>
            <a:pPr rtl="0" lvl="0">
              <a:buNone/>
            </a:pPr>
            <a:r>
              <a:rPr sz="1200" lang="fi"/>
              <a:t>- avaruus</a:t>
            </a:r>
          </a:p>
          <a:p>
            <a:pPr rtl="0" lvl="0">
              <a:buNone/>
            </a:pPr>
            <a:r>
              <a:rPr sz="1200" lang="fi"/>
              <a:t>- luonnonvalo</a:t>
            </a:r>
          </a:p>
          <a:p>
            <a:r>
              <a:t/>
            </a:r>
          </a:p>
          <a:p>
            <a:pPr rtl="0" lvl="0">
              <a:buNone/>
            </a:pPr>
            <a:r>
              <a:rPr sz="1200" lang="fi"/>
              <a:t>Huonoa</a:t>
            </a:r>
          </a:p>
          <a:p>
            <a:pPr>
              <a:buNone/>
            </a:pPr>
            <a:r>
              <a:rPr sz="1200" lang="fi"/>
              <a:t>- kopiokonetila oli epäsiisti</a:t>
            </a:r>
          </a:p>
        </p:txBody>
      </p:sp>
      <p:pic>
        <p:nvPicPr>
          <p:cNvPr id="117" name="Shape 11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84125" x="136750"/>
            <a:ext cy="4977700" cx="279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Shape 11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84125" x="3113450"/>
            <a:ext cy="4977735" cx="279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23" name="Shape 12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85725" x="241900"/>
            <a:ext cy="4772050" cx="268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85712" x="3229850"/>
            <a:ext cy="4772085" cx="268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85712" x="6153275"/>
            <a:ext cy="4772069" cx="2684275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Shape 126"/>
          <p:cNvSpPr txBox="1"/>
          <p:nvPr/>
        </p:nvSpPr>
        <p:spPr>
          <a:xfrm>
            <a:off y="3341375" x="301837"/>
            <a:ext cy="1616400" cx="2564399"/>
          </a:xfrm>
          <a:prstGeom prst="rect">
            <a:avLst/>
          </a:prstGeom>
          <a:solidFill>
            <a:srgbClr val="000000"/>
          </a:solidFill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Hyvää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avara tila kaiken kaikkiaan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luonnonvalo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avaruus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Huonoa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lasiset/läpinäkyvät kaiteet</a:t>
            </a:r>
          </a:p>
          <a:p>
            <a:pPr>
              <a:buNone/>
            </a:pPr>
            <a:r>
              <a:rPr lang="fi">
                <a:solidFill>
                  <a:schemeClr val="lt1"/>
                </a:solidFill>
              </a:rPr>
              <a:t>- ehkä vähän “epäselvä” tila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31" name="Shape 131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557950" x="320375"/>
            <a:ext cy="2377200" cx="428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 txBox="1"/>
          <p:nvPr/>
        </p:nvSpPr>
        <p:spPr>
          <a:xfrm>
            <a:off y="1035225" x="5918275"/>
            <a:ext cy="3691499" cx="2819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Hyvää: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tilaa vapaalle ryhmätyöskentelylle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luonnon valo/ikkunat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lepposat tuolit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Huonoa: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pienet pöydät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vain sohvatuoleja</a:t>
            </a:r>
          </a:p>
          <a:p>
            <a:pPr>
              <a:buNone/>
            </a:pPr>
            <a:r>
              <a:rPr lang="fi">
                <a:solidFill>
                  <a:srgbClr val="F3F3F3"/>
                </a:solidFill>
              </a:rPr>
              <a:t>- liian vähän pöytiä ja tuoleja</a:t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80987" x="2293150"/>
            <a:ext cy="2255302" cx="1691447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/>
          <p:nvPr/>
        </p:nvSpPr>
        <p:spPr>
          <a:xfrm>
            <a:off y="312475" x="4902600"/>
            <a:ext cy="826799" cx="4199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indent="457200" marL="457200">
              <a:buNone/>
            </a:pPr>
            <a:r>
              <a:rPr sz="3000" lang="fi">
                <a:solidFill>
                  <a:srgbClr val="FFFFFF"/>
                </a:solidFill>
              </a:rPr>
              <a:t>Oleskelutila</a:t>
            </a:r>
          </a:p>
        </p:txBody>
      </p:sp>
      <p:pic>
        <p:nvPicPr>
          <p:cNvPr id="135" name="Shape 135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81000" x="320375"/>
            <a:ext cy="2188927" cx="1641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fi"/>
              <a:t>Vanha viertotie (Positia) 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y="826875" x="457200"/>
            <a:ext cy="41735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/>
              <a:t>positian infopiste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652425" x="4350625"/>
            <a:ext cy="2710790" cx="362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648425" x="522300"/>
            <a:ext cy="2718801" cx="3625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y="4363225" x="579500"/>
            <a:ext cy="546900" cx="73961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+ avara ja valoisa aula</a:t>
            </a:r>
          </a:p>
          <a:p>
            <a:pPr>
              <a:buNone/>
            </a:pPr>
            <a:r>
              <a:rPr lang="fi">
                <a:solidFill>
                  <a:srgbClr val="F3F3F3"/>
                </a:solidFill>
              </a:rPr>
              <a:t>- huonot opasteet positian infopisteelle (liian vähän opasteita liian pienellä tekstillä), infopiste voisi olla heti sisäänkäyntiä vastapäätä ja voisi erottua taustasta paremmin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fi"/>
              <a:t>asiakkaan odotustila</a:t>
            </a:r>
          </a:p>
        </p:txBody>
      </p:sp>
      <p:pic>
        <p:nvPicPr>
          <p:cNvPr id="150" name="Shape 15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00151" x="3307300"/>
            <a:ext cy="3524697" cx="2643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200150" x="488125"/>
            <a:ext cy="3524710" cx="26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Shape 152"/>
          <p:cNvSpPr txBox="1"/>
          <p:nvPr/>
        </p:nvSpPr>
        <p:spPr>
          <a:xfrm>
            <a:off y="1256575" x="6094075"/>
            <a:ext cy="3468300" cx="2592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+ vesipiste ja roskis</a:t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+ valotus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- vähän luettavaa</a:t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- kornit tuolit</a:t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- huonosti pöytiä (asiakaslomakkeen kirjoittaminen)</a:t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- epämukavat tuolit pitemmän päälle</a:t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- ei opasteita odotustilaan</a:t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- odotustila “koppimainen”</a:t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- ei kovin viihtyisä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fi"/>
              <a:t>viertotien kartta			positian palaveritila</a:t>
            </a:r>
          </a:p>
        </p:txBody>
      </p:sp>
      <p:pic>
        <p:nvPicPr>
          <p:cNvPr id="158" name="Shape 15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965750" x="457200"/>
            <a:ext cy="2887526" cx="3850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974700" x="4674750"/>
            <a:ext cy="2869627" cx="3826182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Shape 160"/>
          <p:cNvSpPr txBox="1"/>
          <p:nvPr/>
        </p:nvSpPr>
        <p:spPr>
          <a:xfrm>
            <a:off y="3958550" x="494825"/>
            <a:ext cy="1002599" cx="3826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
</a:t>
            </a:r>
            <a:r>
              <a:rPr lang="fi">
                <a:solidFill>
                  <a:srgbClr val="F3F3F3"/>
                </a:solidFill>
              </a:rPr>
              <a:t>- iso kartta, mutta vähän informaatiota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tökeröt opasteet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erottuu huonosti taustasta, lasipinta huono valinta &gt; kiiltelee</a:t>
            </a:r>
          </a:p>
        </p:txBody>
      </p:sp>
      <p:sp>
        <p:nvSpPr>
          <p:cNvPr id="161" name="Shape 161"/>
          <p:cNvSpPr txBox="1"/>
          <p:nvPr/>
        </p:nvSpPr>
        <p:spPr>
          <a:xfrm>
            <a:off y="3997600" x="4752850"/>
            <a:ext cy="963600" cx="3748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+ palaveritila valoisa ja “näkyväinen”, kahvila vieressä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pieni tila, muut syö samassa tilassa (rauhaton, vaitiolovelvollisuus?)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fi"/>
              <a:t>hoitotilat verhoissa</a:t>
            </a:r>
          </a:p>
        </p:txBody>
      </p:sp>
      <p:pic>
        <p:nvPicPr>
          <p:cNvPr id="167" name="Shape 16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063375" x="457200"/>
            <a:ext cy="1915929" cx="2554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Shape 16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063387" x="6569350"/>
            <a:ext cy="2613260" cx="1959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Shape 169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979300" x="457210"/>
            <a:ext cy="1915924" cx="2554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1063375" x="4635475"/>
            <a:ext cy="2613273" cx="1959926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 txBox="1"/>
          <p:nvPr/>
        </p:nvSpPr>
        <p:spPr>
          <a:xfrm>
            <a:off y="3558375" x="4681175"/>
            <a:ext cy="1191599" cx="3848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maassa lojuvat johdot</a:t>
            </a:r>
          </a:p>
          <a:p>
            <a:pPr rtl="0" lvl="0" indent="0" marL="0">
              <a:buNone/>
            </a:pPr>
            <a:r>
              <a:rPr lang="fi">
                <a:solidFill>
                  <a:srgbClr val="F3F3F3"/>
                </a:solidFill>
              </a:rPr>
              <a:t>- verhot jää helposti kehoon kiinni ja aukeavat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verhoista näkee läpi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verhot eivät välttämättä anna tarvittavaa yksityisyyttä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tylsä sisustus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y="1119850" x="3118650"/>
            <a:ext cy="3775499" cx="1516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+ verhot säästävät tilaa ja huone helppo muuttaa opetustilaksi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+ mahd. luonnon valoon ja ulkoilmaan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verhot eivät yltä kattoon asti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kellot ovat eri ajoissa ja niitä ei voi itse säätää</a:t>
            </a:r>
          </a:p>
          <a:p>
            <a:pPr>
              <a:buNone/>
            </a:pPr>
            <a:r>
              <a:rPr lang="fi">
                <a:solidFill>
                  <a:srgbClr val="F3F3F3"/>
                </a:solidFill>
              </a:rPr>
              <a:t>- verhohuoneet liian pieniä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idx="1" type="body"/>
          </p:nvPr>
        </p:nvSpPr>
        <p:spPr>
          <a:xfrm>
            <a:off y="220875" x="244025"/>
            <a:ext cy="47858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3600" lang="fi"/>
              <a:t>Tukholmankatu</a:t>
            </a:r>
            <a:r>
              <a:rPr sz="3600" lang="fi"/>
              <a:t>							</a:t>
            </a:r>
            <a:r>
              <a:rPr lang="fi"/>
              <a:t>Kahvila</a:t>
            </a:r>
          </a:p>
        </p:txBody>
      </p:sp>
      <p:pic>
        <p:nvPicPr>
          <p:cNvPr id="30" name="Shape 3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003250" x="244025"/>
            <a:ext cy="3845775" cx="6320524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/>
          <p:nvPr/>
        </p:nvSpPr>
        <p:spPr>
          <a:xfrm>
            <a:off y="1165850" x="6564550"/>
            <a:ext cy="457200" cx="2460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 Hyvää: </a:t>
            </a:r>
          </a:p>
          <a:p>
            <a:pPr rtl="0" lvl="0" indent="457200">
              <a:buNone/>
            </a:pPr>
            <a:r>
              <a:rPr lang="fi">
                <a:solidFill>
                  <a:schemeClr val="lt1"/>
                </a:solidFill>
              </a:rPr>
              <a:t>                                              - monipuolinen valikoima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melko viihtyisä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tekstiilit ja erilaiset kalusteet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valaistus</a:t>
            </a:r>
          </a:p>
          <a:p>
            <a:r>
              <a:t/>
            </a:r>
          </a:p>
        </p:txBody>
      </p:sp>
      <p:sp>
        <p:nvSpPr>
          <p:cNvPr id="32" name="Shape 32"/>
          <p:cNvSpPr txBox="1"/>
          <p:nvPr/>
        </p:nvSpPr>
        <p:spPr>
          <a:xfrm>
            <a:off y="2578487" x="6564550"/>
            <a:ext cy="1190099" cx="2460899"/>
          </a:xfrm>
          <a:prstGeom prst="rect">
            <a:avLst/>
          </a:prstGeom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/>
              <a:t>
</a:t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Huonoa: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rgbClr val="FFFFFF"/>
                </a:solidFill>
              </a:rPr>
              <a:t>- liikaa tavaraa, sekavan oloinen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6" name="Shape 1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fi"/>
              <a:t>hoitotilat huoneissa</a:t>
            </a:r>
          </a:p>
        </p:txBody>
      </p:sp>
      <p:pic>
        <p:nvPicPr>
          <p:cNvPr id="178" name="Shape 17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063375" x="457200"/>
            <a:ext cy="3125177" cx="2343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Shape 17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063350" x="2923325"/>
            <a:ext cy="3125203" cx="2343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Shape 18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2906125" x="5529425"/>
            <a:ext cy="2002972" cx="2670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Shape 181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y="579425" x="5529425"/>
            <a:ext cy="2002958" cx="2670572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/>
          <p:nvPr/>
        </p:nvSpPr>
        <p:spPr>
          <a:xfrm>
            <a:off y="4284075" x="468775"/>
            <a:ext cy="748799" cx="47984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+ peili, käsidesi, kirkas valo, naulakot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huoneiden erilainen varustelu, loisteputket aiheuttaa varjoja, ylimääräinen tavara hoitotilassa, seinähyllyt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6" name="Shape 1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7" name="Shape 18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sz="3000" lang="fi"/>
              <a:t>hoitotilat huoneissa</a:t>
            </a:r>
          </a:p>
        </p:txBody>
      </p:sp>
      <p:pic>
        <p:nvPicPr>
          <p:cNvPr id="188" name="Shape 18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292900" x="457200"/>
            <a:ext cy="2502873" cx="3337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Shape 18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72675" x="4200550"/>
            <a:ext cy="1742750" cx="2323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Shape 190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572675" x="6487625"/>
            <a:ext cy="1742750" cx="23024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Shape 191"/>
          <p:cNvSpPr txBox="1"/>
          <p:nvPr/>
        </p:nvSpPr>
        <p:spPr>
          <a:xfrm>
            <a:off y="3912975" x="481800"/>
            <a:ext cy="1054799" cx="3281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+ luonnon valoa tarvittaessa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hoitohuoneet liian pieniä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pistorasia tulee seinästä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luonnon valoa ei saa kaikkiin huoneisiin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y="3437675" x="4232000"/>
            <a:ext cy="1289099" cx="45578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+ erilaisia ja säädeltäviä tuoleja (jakkara,satulatuoli)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- ahdasta tehdä töitä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	&gt;tila vähenee entisestään jos pöytää nostaa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	&gt;pöytää joutuu usein siirtämään&gt;asiakas :(</a:t>
            </a:r>
          </a:p>
          <a:p>
            <a:pPr rtl="0" lvl="0">
              <a:buNone/>
            </a:pPr>
            <a:r>
              <a:rPr lang="fi">
                <a:solidFill>
                  <a:srgbClr val="F3F3F3"/>
                </a:solidFill>
              </a:rPr>
              <a:t>	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 txBox="1"/>
          <p:nvPr>
            <p:ph idx="1" type="body"/>
          </p:nvPr>
        </p:nvSpPr>
        <p:spPr>
          <a:xfrm>
            <a:off y="187800" x="5930075"/>
            <a:ext cy="4767900" cx="2880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"/>
              <a:t>Käytäviltä</a:t>
            </a:r>
          </a:p>
        </p:txBody>
      </p:sp>
      <p:pic>
        <p:nvPicPr>
          <p:cNvPr id="38" name="Shape 3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84150" x="190775"/>
            <a:ext cy="4925699" cx="2754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Shape 3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76650" x="2972150"/>
            <a:ext cy="4925699" cx="2806998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hape 40"/>
          <p:cNvSpPr txBox="1"/>
          <p:nvPr/>
        </p:nvSpPr>
        <p:spPr>
          <a:xfrm>
            <a:off y="1022075" x="5898575"/>
            <a:ext cy="949799" cx="2943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Huonoa: 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liian kapeat ja pitkät käytävät, joissa eivät ihmiset kohtaa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liian samanväriset seinät ja lattia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vasemman kuvan ikkuna saattaa hämätä/sekoittua oveen jos on näkövammainen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Hyvää:</a:t>
            </a:r>
          </a:p>
          <a:p>
            <a:pPr>
              <a:buNone/>
            </a:pPr>
            <a:r>
              <a:rPr lang="fi">
                <a:solidFill>
                  <a:schemeClr val="lt1"/>
                </a:solidFill>
              </a:rPr>
              <a:t>-paljon valoa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idx="1" type="body"/>
          </p:nvPr>
        </p:nvSpPr>
        <p:spPr>
          <a:xfrm>
            <a:off y="52575" x="5753575"/>
            <a:ext cy="4873200" cx="2933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"/>
              <a:t>Käytäviltä</a:t>
            </a:r>
          </a:p>
        </p:txBody>
      </p:sp>
      <p:pic>
        <p:nvPicPr>
          <p:cNvPr id="46" name="Shape 4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52575" x="190775"/>
            <a:ext cy="4873274" cx="269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Shape 4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52575" x="2882050"/>
            <a:ext cy="4873274" cx="2691275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/>
          <p:nvPr/>
        </p:nvSpPr>
        <p:spPr>
          <a:xfrm>
            <a:off y="939600" x="5753575"/>
            <a:ext cy="2401799" cx="32519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Huonoa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yksipuolinen värimaailma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missä ikkunat?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portaiden pitäisi olla kaikkien samanväriset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vähän luonnonvaloa</a:t>
            </a:r>
          </a:p>
          <a:p>
            <a:r>
              <a:t/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Hyvää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valaistus (keinovalo)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portaiden kaide jatkuu “poikkeamatta”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" name="Shape 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y="73625" x="189325"/>
            <a:ext cy="2106900" cx="4658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"/>
              <a:t>Hissi</a:t>
            </a:r>
          </a:p>
        </p:txBody>
      </p:sp>
      <p:pic>
        <p:nvPicPr>
          <p:cNvPr id="54" name="Shape 5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966925" x="123875"/>
            <a:ext cy="3125275" cx="555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Shape 5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10362" x="5986424"/>
            <a:ext cy="4722774" cx="265654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/>
          <p:nvPr/>
        </p:nvSpPr>
        <p:spPr>
          <a:xfrm>
            <a:off y="783400" x="229475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Siistimpiä ja tilavampia hissejä tulevaisuudessa,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Selkeät äänet kerroksen avautuessa, napit erotuttava taustasta väriltään ja tuntumukseltaan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idx="1" type="body"/>
          </p:nvPr>
        </p:nvSpPr>
        <p:spPr>
          <a:xfrm>
            <a:off y="153775" x="5858750"/>
            <a:ext cy="4772100" cx="28281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fi"/>
              <a:t>Kirjasto</a:t>
            </a:r>
          </a:p>
          <a:p>
            <a:pPr rtl="0" lvl="0">
              <a:buNone/>
            </a:pPr>
            <a:r>
              <a:rPr sz="1200" lang="fi"/>
              <a:t>Huonoa:</a:t>
            </a:r>
          </a:p>
          <a:p>
            <a:pPr rtl="0" lvl="0">
              <a:buNone/>
            </a:pPr>
            <a:r>
              <a:rPr sz="1200" lang="fi"/>
              <a:t>- vas. puolimmainen kuva näyttää ahtaalta</a:t>
            </a:r>
          </a:p>
          <a:p>
            <a:pPr rtl="0" lvl="0">
              <a:buNone/>
            </a:pPr>
            <a:r>
              <a:rPr sz="1200" lang="fi"/>
              <a:t>- huono valaistus</a:t>
            </a:r>
          </a:p>
          <a:p>
            <a:r>
              <a:t/>
            </a:r>
          </a:p>
          <a:p>
            <a:pPr rtl="0" lvl="0">
              <a:buNone/>
            </a:pPr>
            <a:r>
              <a:rPr sz="1200" lang="fi"/>
              <a:t>Hyvää:</a:t>
            </a:r>
          </a:p>
          <a:p>
            <a:pPr rtl="0" lvl="0">
              <a:buNone/>
            </a:pPr>
            <a:r>
              <a:rPr sz="1200" lang="fi"/>
              <a:t>- kirjasto on monipuolinen (lehtiä, tulostus ja kopiointi mahdollisuus)</a:t>
            </a:r>
          </a:p>
          <a:p>
            <a:pPr rtl="0" lvl="0">
              <a:buNone/>
            </a:pPr>
            <a:r>
              <a:rPr sz="1200" lang="fi"/>
              <a:t>- paljon tietokoneita</a:t>
            </a:r>
          </a:p>
          <a:p>
            <a:pPr>
              <a:buNone/>
            </a:pPr>
            <a:r>
              <a:rPr sz="1200" lang="fi"/>
              <a:t>- kodikas</a:t>
            </a:r>
          </a:p>
        </p:txBody>
      </p:sp>
      <p:pic>
        <p:nvPicPr>
          <p:cNvPr id="62" name="Shape 6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53800" x="199825"/>
            <a:ext cy="4772050" cx="268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53775" x="3050325"/>
            <a:ext cy="4772074" cx="268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idx="1" type="body"/>
          </p:nvPr>
        </p:nvSpPr>
        <p:spPr>
          <a:xfrm>
            <a:off y="228600" x="5879800"/>
            <a:ext cy="4697100" cx="28070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"/>
              <a:t>Kirjasto</a:t>
            </a:r>
          </a:p>
        </p:txBody>
      </p:sp>
      <p:pic>
        <p:nvPicPr>
          <p:cNvPr id="69" name="Shape 6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223125" x="210350"/>
            <a:ext cy="4697249" cx="264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Shape 70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205975" x="3072800"/>
            <a:ext cy="4697254" cx="264220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/>
          <p:nvPr/>
        </p:nvSpPr>
        <p:spPr>
          <a:xfrm>
            <a:off y="1123650" x="5454550"/>
            <a:ext cy="457200" cx="3657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    Hyvää: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    -Työskentelytilat itsenäiseen opiskeluun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    -tulostus mahdollisuus</a:t>
            </a:r>
          </a:p>
          <a:p>
            <a:pPr rtl="0" lvl="0" indent="0" marL="0">
              <a:buNone/>
            </a:pPr>
            <a:r>
              <a:rPr lang="fi">
                <a:solidFill>
                  <a:schemeClr val="lt1"/>
                </a:solidFill>
              </a:rPr>
              <a:t>    -kirjasto on siisti, ei ylimääräisiä   </a:t>
            </a:r>
          </a:p>
          <a:p>
            <a:pPr rtl="0" lvl="0" indent="0" marL="0">
              <a:buNone/>
            </a:pPr>
            <a:r>
              <a:rPr lang="fi">
                <a:solidFill>
                  <a:schemeClr val="lt1"/>
                </a:solidFill>
              </a:rPr>
              <a:t>     laatikoita tai papereita missään</a:t>
            </a:r>
          </a:p>
          <a:p>
            <a:r>
              <a:t/>
            </a:r>
          </a:p>
          <a:p>
            <a:r>
              <a:t/>
            </a:r>
          </a:p>
          <a:p>
            <a:pPr rtl="0" lvl="0" indent="0" marL="0">
              <a:buNone/>
            </a:pPr>
            <a:r>
              <a:rPr lang="fi">
                <a:solidFill>
                  <a:schemeClr val="lt1"/>
                </a:solidFill>
              </a:rPr>
              <a:t>    Huonoa:</a:t>
            </a:r>
          </a:p>
          <a:p>
            <a:pPr rtl="0" lvl="0" indent="0" marL="0">
              <a:buNone/>
            </a:pPr>
            <a:r>
              <a:rPr lang="fi">
                <a:solidFill>
                  <a:schemeClr val="lt1"/>
                </a:solidFill>
              </a:rPr>
              <a:t>    - valaistus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79775" x="457200"/>
            <a:ext cy="6248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Biomedicum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36725" x="3496750"/>
            <a:ext cy="1504199" cx="50276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200" lang="fi"/>
              <a:t>Hyvää                                                                   Huonoa</a:t>
            </a:r>
          </a:p>
          <a:p>
            <a:pPr rtl="0" lvl="0">
              <a:buNone/>
            </a:pPr>
            <a:r>
              <a:rPr sz="1200" lang="fi"/>
              <a:t>-tilava                                                                  - lasiseinät</a:t>
            </a:r>
          </a:p>
          <a:p>
            <a:pPr rtl="0" lvl="0">
              <a:buNone/>
            </a:pPr>
            <a:r>
              <a:rPr sz="1200" lang="fi"/>
              <a:t>-lattia ei kiiltele ja erottuu hyvin seinistä</a:t>
            </a:r>
          </a:p>
          <a:p>
            <a:pPr rtl="0" lvl="0">
              <a:buNone/>
            </a:pPr>
            <a:r>
              <a:rPr sz="1200" lang="fi"/>
              <a:t>-säilytyslokerot</a:t>
            </a:r>
          </a:p>
          <a:p>
            <a:r>
              <a:t/>
            </a:r>
          </a:p>
          <a:p>
            <a:r>
              <a:t/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568000" x="504875"/>
            <a:ext cy="4435449" cx="2494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Shape 79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700675" x="3116875"/>
            <a:ext cy="3302774" cx="587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84" name="Shape 8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136737" x="207850"/>
            <a:ext cy="4870024" cx="273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y="136718" x="3202312"/>
            <a:ext cy="4870029" cx="273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y="136725" x="6111175"/>
            <a:ext cy="4870024" cx="27393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Shape 87"/>
          <p:cNvSpPr txBox="1"/>
          <p:nvPr/>
        </p:nvSpPr>
        <p:spPr>
          <a:xfrm>
            <a:off y="3961225" x="176850"/>
            <a:ext cy="859500" cx="2856000"/>
          </a:xfrm>
          <a:prstGeom prst="rect">
            <a:avLst/>
          </a:prstGeom>
          <a:solidFill>
            <a:srgbClr val="000000"/>
          </a:solidFill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lang="fi">
                <a:solidFill>
                  <a:schemeClr val="lt1"/>
                </a:solidFill>
              </a:rPr>
              <a:t>Hyvää: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">
                <a:solidFill>
                  <a:schemeClr val="lt1"/>
                </a:solidFill>
              </a:rPr>
              <a:t>- selkeä, tilava aula</a:t>
            </a:r>
          </a:p>
          <a:p>
            <a:pPr rtl="0" lvl="0">
              <a:buClr>
                <a:srgbClr val="000000"/>
              </a:buClr>
              <a:buSzPct val="78571"/>
              <a:buFont typeface="Arial"/>
              <a:buNone/>
            </a:pPr>
            <a:r>
              <a:rPr lang="fi">
                <a:solidFill>
                  <a:schemeClr val="lt1"/>
                </a:solidFill>
              </a:rPr>
              <a:t>- valoisuus, paljon luonnonvaloa </a:t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id="88" name="Shape 88"/>
          <p:cNvSpPr txBox="1"/>
          <p:nvPr/>
        </p:nvSpPr>
        <p:spPr>
          <a:xfrm>
            <a:off y="3992725" x="3291762"/>
            <a:ext cy="827999" cx="2560500"/>
          </a:xfrm>
          <a:prstGeom prst="rect">
            <a:avLst/>
          </a:prstGeom>
          <a:solidFill>
            <a:srgbClr val="000000"/>
          </a:solidFill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kasvit luovat viihtyisyyttä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- tarpeeksi avara,</a:t>
            </a:r>
          </a:p>
          <a:p>
            <a:pPr rtl="0" lvl="0">
              <a:buNone/>
            </a:pPr>
            <a:r>
              <a:rPr lang="fi">
                <a:solidFill>
                  <a:schemeClr val="lt1"/>
                </a:solidFill>
              </a:rPr>
              <a:t>mutta ei hallimainen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y="3992725" x="6308762"/>
            <a:ext cy="827999" cx="2344200"/>
          </a:xfrm>
          <a:prstGeom prst="rect">
            <a:avLst/>
          </a:prstGeom>
          <a:solidFill>
            <a:srgbClr val="000000"/>
          </a:solidFill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lang="fi">
                <a:solidFill>
                  <a:srgbClr val="F3F3F3"/>
                </a:solidFill>
              </a:rPr>
              <a:t>Huonoa:</a:t>
            </a:r>
          </a:p>
          <a:p>
            <a:pPr>
              <a:buNone/>
            </a:pPr>
            <a:r>
              <a:rPr lang="fi">
                <a:solidFill>
                  <a:srgbClr val="F3F3F3"/>
                </a:solidFill>
              </a:rPr>
              <a:t>-Ankea värimaailma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ark-gradient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